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1"/>
  </p:sldMasterIdLst>
  <p:notesMasterIdLst>
    <p:notesMasterId r:id="rId75"/>
  </p:notesMasterIdLst>
  <p:handoutMasterIdLst>
    <p:handoutMasterId r:id="rId76"/>
  </p:handoutMasterIdLst>
  <p:sldIdLst>
    <p:sldId id="671" r:id="rId12"/>
    <p:sldId id="691" r:id="rId13"/>
    <p:sldId id="721" r:id="rId14"/>
    <p:sldId id="585" r:id="rId15"/>
    <p:sldId id="591" r:id="rId16"/>
    <p:sldId id="722" r:id="rId17"/>
    <p:sldId id="723" r:id="rId18"/>
    <p:sldId id="726" r:id="rId19"/>
    <p:sldId id="674" r:id="rId20"/>
    <p:sldId id="744" r:id="rId21"/>
    <p:sldId id="745" r:id="rId22"/>
    <p:sldId id="747" r:id="rId23"/>
    <p:sldId id="749" r:id="rId24"/>
    <p:sldId id="681" r:id="rId25"/>
    <p:sldId id="784" r:id="rId26"/>
    <p:sldId id="260" r:id="rId27"/>
    <p:sldId id="750" r:id="rId28"/>
    <p:sldId id="751" r:id="rId29"/>
    <p:sldId id="263" r:id="rId30"/>
    <p:sldId id="264" r:id="rId31"/>
    <p:sldId id="266" r:id="rId32"/>
    <p:sldId id="265" r:id="rId33"/>
    <p:sldId id="728" r:id="rId34"/>
    <p:sldId id="730" r:id="rId35"/>
    <p:sldId id="279" r:id="rId36"/>
    <p:sldId id="280" r:id="rId37"/>
    <p:sldId id="785" r:id="rId38"/>
    <p:sldId id="741" r:id="rId39"/>
    <p:sldId id="780" r:id="rId40"/>
    <p:sldId id="774" r:id="rId41"/>
    <p:sldId id="781" r:id="rId42"/>
    <p:sldId id="735" r:id="rId43"/>
    <p:sldId id="775" r:id="rId44"/>
    <p:sldId id="742" r:id="rId45"/>
    <p:sldId id="782" r:id="rId46"/>
    <p:sldId id="752" r:id="rId47"/>
    <p:sldId id="753" r:id="rId48"/>
    <p:sldId id="754" r:id="rId49"/>
    <p:sldId id="755" r:id="rId50"/>
    <p:sldId id="756" r:id="rId51"/>
    <p:sldId id="777" r:id="rId52"/>
    <p:sldId id="759" r:id="rId53"/>
    <p:sldId id="760" r:id="rId54"/>
    <p:sldId id="757" r:id="rId55"/>
    <p:sldId id="729" r:id="rId56"/>
    <p:sldId id="758" r:id="rId57"/>
    <p:sldId id="733" r:id="rId58"/>
    <p:sldId id="734" r:id="rId59"/>
    <p:sldId id="727" r:id="rId60"/>
    <p:sldId id="261" r:id="rId61"/>
    <p:sldId id="262" r:id="rId62"/>
    <p:sldId id="776" r:id="rId63"/>
    <p:sldId id="762" r:id="rId64"/>
    <p:sldId id="763" r:id="rId65"/>
    <p:sldId id="783" r:id="rId66"/>
    <p:sldId id="743" r:id="rId67"/>
    <p:sldId id="778" r:id="rId68"/>
    <p:sldId id="768" r:id="rId69"/>
    <p:sldId id="779" r:id="rId70"/>
    <p:sldId id="256" r:id="rId71"/>
    <p:sldId id="259" r:id="rId72"/>
    <p:sldId id="724" r:id="rId73"/>
    <p:sldId id="725"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yth, Alison" initials="AME" lastIdx="1" clrIdx="0"/>
  <p:cmAuthor id="1" name="Rich Mason" initials="ram" lastIdx="2" clrIdx="1"/>
  <p:cmAuthor id="2" name="newuser" initials="n" lastIdx="1" clrIdx="2"/>
  <p:cmAuthor id="3" name="Zubrow, Alexis" initials="ZA" lastIdx="1" clrIdx="3">
    <p:extLst>
      <p:ext uri="{19B8F6BF-5375-455C-9EA6-DF929625EA0E}">
        <p15:presenceInfo xmlns:p15="http://schemas.microsoft.com/office/powerpoint/2012/main" userId="S-1-5-21-1339303556-449845944-1601390327-258611" providerId="AD"/>
      </p:ext>
    </p:extLst>
  </p:cmAuthor>
  <p:cmAuthor id="4" name="Eyth, Alison" initials="EA" lastIdx="13" clrIdx="4">
    <p:extLst>
      <p:ext uri="{19B8F6BF-5375-455C-9EA6-DF929625EA0E}">
        <p15:presenceInfo xmlns:p15="http://schemas.microsoft.com/office/powerpoint/2012/main" userId="S-1-5-21-1339303556-449845944-1601390327-223308" providerId="AD"/>
      </p:ext>
    </p:extLst>
  </p:cmAuthor>
  <p:cmAuthor id="5" name="Vukovich, Jeffrey" initials="VJ" lastIdx="11" clrIdx="5">
    <p:extLst>
      <p:ext uri="{19B8F6BF-5375-455C-9EA6-DF929625EA0E}">
        <p15:presenceInfo xmlns:p15="http://schemas.microsoft.com/office/powerpoint/2012/main" userId="S-1-5-21-1339303556-449845944-1601390327-374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61" autoAdjust="0"/>
    <p:restoredTop sz="88881" autoAdjust="0"/>
  </p:normalViewPr>
  <p:slideViewPr>
    <p:cSldViewPr>
      <p:cViewPr varScale="1">
        <p:scale>
          <a:sx n="116" d="100"/>
          <a:sy n="116" d="100"/>
        </p:scale>
        <p:origin x="116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00"/>
    </p:cViewPr>
  </p:sorterViewPr>
  <p:notesViewPr>
    <p:cSldViewPr>
      <p:cViewPr varScale="1">
        <p:scale>
          <a:sx n="60" d="100"/>
          <a:sy n="60" d="100"/>
        </p:scale>
        <p:origin x="-20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customXml" Target="../customXml/item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eyth_alison_epa_gov/Documents/EMT/summaries/2016_beta/onroad/onroad%20state%202011en%202023en%202028el%202016ff%202023ff%202028ff_nc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[onroad state 2011en 2023en 2028el 2016ff 2023ff 2028ff_ncp.xlsx]By poll!PivotTable3</c:name>
    <c:fmtId val="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s>
    <c:plotArea>
      <c:layout/>
      <c:barChart>
        <c:barDir val="col"/>
        <c:grouping val="clustered"/>
        <c:varyColors val="0"/>
        <c:ser>
          <c:idx val="1"/>
          <c:order val="0"/>
          <c:tx>
            <c:strRef>
              <c:f>'By poll'!$C$3</c:f>
              <c:strCache>
                <c:ptCount val="1"/>
                <c:pt idx="0">
                  <c:v>Sum of 2016ff</c:v>
                </c:pt>
              </c:strCache>
            </c:strRef>
          </c:tx>
          <c:spPr>
            <a:solidFill>
              <a:schemeClr val="accent2"/>
            </a:solidFill>
            <a:ln>
              <a:noFill/>
            </a:ln>
            <a:effectLst/>
          </c:spPr>
          <c:invertIfNegative val="0"/>
          <c:cat>
            <c:strRef>
              <c:f>'By poll'!$A$4:$A$10</c:f>
              <c:strCache>
                <c:ptCount val="6"/>
                <c:pt idx="0">
                  <c:v>NH3</c:v>
                </c:pt>
                <c:pt idx="1">
                  <c:v>NOX</c:v>
                </c:pt>
                <c:pt idx="2">
                  <c:v>PM10-PRI</c:v>
                </c:pt>
                <c:pt idx="3">
                  <c:v>PM25-PRI</c:v>
                </c:pt>
                <c:pt idx="4">
                  <c:v>SO2</c:v>
                </c:pt>
                <c:pt idx="5">
                  <c:v>VOC</c:v>
                </c:pt>
              </c:strCache>
            </c:strRef>
          </c:cat>
          <c:val>
            <c:numRef>
              <c:f>'By poll'!$C$4:$C$10</c:f>
              <c:numCache>
                <c:formatCode>#,##0</c:formatCode>
                <c:ptCount val="6"/>
                <c:pt idx="0">
                  <c:v>100840.80055424501</c:v>
                </c:pt>
                <c:pt idx="1">
                  <c:v>4065539.859546883</c:v>
                </c:pt>
                <c:pt idx="2">
                  <c:v>272770.22703644237</c:v>
                </c:pt>
                <c:pt idx="3">
                  <c:v>130563.78814217402</c:v>
                </c:pt>
                <c:pt idx="4">
                  <c:v>27546.692500676039</c:v>
                </c:pt>
                <c:pt idx="5">
                  <c:v>1985762.9310852499</c:v>
                </c:pt>
              </c:numCache>
            </c:numRef>
          </c:val>
          <c:extLst>
            <c:ext xmlns:c16="http://schemas.microsoft.com/office/drawing/2014/chart" uri="{C3380CC4-5D6E-409C-BE32-E72D297353CC}">
              <c16:uniqueId val="{00000001-A891-44B1-964C-068B7B764D7A}"/>
            </c:ext>
          </c:extLst>
        </c:ser>
        <c:ser>
          <c:idx val="3"/>
          <c:order val="1"/>
          <c:tx>
            <c:strRef>
              <c:f>'By poll'!$E$3</c:f>
              <c:strCache>
                <c:ptCount val="1"/>
                <c:pt idx="0">
                  <c:v>Sum of 2023ff</c:v>
                </c:pt>
              </c:strCache>
            </c:strRef>
          </c:tx>
          <c:spPr>
            <a:solidFill>
              <a:schemeClr val="accent4"/>
            </a:solidFill>
            <a:ln>
              <a:noFill/>
            </a:ln>
            <a:effectLst/>
          </c:spPr>
          <c:invertIfNegative val="0"/>
          <c:cat>
            <c:strRef>
              <c:f>'By poll'!$A$4:$A$10</c:f>
              <c:strCache>
                <c:ptCount val="6"/>
                <c:pt idx="0">
                  <c:v>NH3</c:v>
                </c:pt>
                <c:pt idx="1">
                  <c:v>NOX</c:v>
                </c:pt>
                <c:pt idx="2">
                  <c:v>PM10-PRI</c:v>
                </c:pt>
                <c:pt idx="3">
                  <c:v>PM25-PRI</c:v>
                </c:pt>
                <c:pt idx="4">
                  <c:v>SO2</c:v>
                </c:pt>
                <c:pt idx="5">
                  <c:v>VOC</c:v>
                </c:pt>
              </c:strCache>
            </c:strRef>
          </c:cat>
          <c:val>
            <c:numRef>
              <c:f>'By poll'!$E$4:$E$10</c:f>
              <c:numCache>
                <c:formatCode>#,##0</c:formatCode>
                <c:ptCount val="6"/>
                <c:pt idx="0">
                  <c:v>87246.251069260834</c:v>
                </c:pt>
                <c:pt idx="1">
                  <c:v>1953937.9415541526</c:v>
                </c:pt>
                <c:pt idx="2">
                  <c:v>224706.3581868191</c:v>
                </c:pt>
                <c:pt idx="3">
                  <c:v>78910.488689456964</c:v>
                </c:pt>
                <c:pt idx="4">
                  <c:v>12397.139629669682</c:v>
                </c:pt>
                <c:pt idx="5">
                  <c:v>1195487.9001101418</c:v>
                </c:pt>
              </c:numCache>
            </c:numRef>
          </c:val>
          <c:extLst>
            <c:ext xmlns:c16="http://schemas.microsoft.com/office/drawing/2014/chart" uri="{C3380CC4-5D6E-409C-BE32-E72D297353CC}">
              <c16:uniqueId val="{00000003-A891-44B1-964C-068B7B764D7A}"/>
            </c:ext>
          </c:extLst>
        </c:ser>
        <c:ser>
          <c:idx val="5"/>
          <c:order val="2"/>
          <c:tx>
            <c:strRef>
              <c:f>'By poll'!$G$3</c:f>
              <c:strCache>
                <c:ptCount val="1"/>
                <c:pt idx="0">
                  <c:v>Sum of 2028ff</c:v>
                </c:pt>
              </c:strCache>
            </c:strRef>
          </c:tx>
          <c:spPr>
            <a:solidFill>
              <a:schemeClr val="accent6"/>
            </a:solidFill>
            <a:ln>
              <a:noFill/>
            </a:ln>
            <a:effectLst/>
          </c:spPr>
          <c:invertIfNegative val="0"/>
          <c:cat>
            <c:strRef>
              <c:f>'By poll'!$A$4:$A$10</c:f>
              <c:strCache>
                <c:ptCount val="6"/>
                <c:pt idx="0">
                  <c:v>NH3</c:v>
                </c:pt>
                <c:pt idx="1">
                  <c:v>NOX</c:v>
                </c:pt>
                <c:pt idx="2">
                  <c:v>PM10-PRI</c:v>
                </c:pt>
                <c:pt idx="3">
                  <c:v>PM25-PRI</c:v>
                </c:pt>
                <c:pt idx="4">
                  <c:v>SO2</c:v>
                </c:pt>
                <c:pt idx="5">
                  <c:v>VOC</c:v>
                </c:pt>
              </c:strCache>
            </c:strRef>
          </c:cat>
          <c:val>
            <c:numRef>
              <c:f>'By poll'!$G$4:$G$10</c:f>
              <c:numCache>
                <c:formatCode>#,##0</c:formatCode>
                <c:ptCount val="6"/>
                <c:pt idx="0">
                  <c:v>83631.312376084301</c:v>
                </c:pt>
                <c:pt idx="1">
                  <c:v>1353757.3947197616</c:v>
                </c:pt>
                <c:pt idx="2">
                  <c:v>211036.9369827733</c:v>
                </c:pt>
                <c:pt idx="3">
                  <c:v>63040.633939299405</c:v>
                </c:pt>
                <c:pt idx="4">
                  <c:v>11547.411082827733</c:v>
                </c:pt>
                <c:pt idx="5">
                  <c:v>885883.4899435275</c:v>
                </c:pt>
              </c:numCache>
            </c:numRef>
          </c:val>
          <c:extLst>
            <c:ext xmlns:c16="http://schemas.microsoft.com/office/drawing/2014/chart" uri="{C3380CC4-5D6E-409C-BE32-E72D297353CC}">
              <c16:uniqueId val="{00000005-A891-44B1-964C-068B7B764D7A}"/>
            </c:ext>
          </c:extLst>
        </c:ser>
        <c:dLbls>
          <c:showLegendKey val="0"/>
          <c:showVal val="0"/>
          <c:showCatName val="0"/>
          <c:showSerName val="0"/>
          <c:showPercent val="0"/>
          <c:showBubbleSize val="0"/>
        </c:dLbls>
        <c:gapWidth val="219"/>
        <c:overlap val="-27"/>
        <c:axId val="759435888"/>
        <c:axId val="759442448"/>
      </c:barChart>
      <c:catAx>
        <c:axId val="75943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9442448"/>
        <c:crosses val="autoZero"/>
        <c:auto val="1"/>
        <c:lblAlgn val="ctr"/>
        <c:lblOffset val="100"/>
        <c:noMultiLvlLbl val="0"/>
      </c:catAx>
      <c:valAx>
        <c:axId val="75944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94358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OTAQ</a:t>
            </a:r>
            <a:r>
              <a:rPr lang="en-US" baseline="0"/>
              <a:t> vs. ERTAC Rail Line-haul NOx EF Projections (grams/gal)</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639382852973444E-2"/>
          <c:y val="2.7322786776994359E-2"/>
          <c:w val="0.88250918635170605"/>
          <c:h val="0.77993171197296596"/>
        </c:manualLayout>
      </c:layout>
      <c:barChart>
        <c:barDir val="col"/>
        <c:grouping val="clustered"/>
        <c:varyColors val="0"/>
        <c:ser>
          <c:idx val="1"/>
          <c:order val="0"/>
          <c:tx>
            <c:strRef>
              <c:f>'NOx 2006-2040'!$B$1</c:f>
              <c:strCache>
                <c:ptCount val="1"/>
                <c:pt idx="0">
                  <c:v>OTAQ L-H NOx </c:v>
                </c:pt>
              </c:strCache>
            </c:strRef>
          </c:tx>
          <c:spPr>
            <a:solidFill>
              <a:srgbClr val="00B050"/>
            </a:solidFill>
            <a:ln>
              <a:noFill/>
            </a:ln>
            <a:effectLst/>
          </c:spPr>
          <c:invertIfNegative val="0"/>
          <c:trendline>
            <c:spPr>
              <a:ln w="19050" cap="rnd">
                <a:solidFill>
                  <a:schemeClr val="accent6">
                    <a:lumMod val="50000"/>
                  </a:schemeClr>
                </a:solidFill>
                <a:prstDash val="sysDot"/>
              </a:ln>
              <a:effectLst/>
            </c:spPr>
            <c:trendlineType val="movingAvg"/>
            <c:period val="2"/>
            <c:dispRSqr val="0"/>
            <c:dispEq val="0"/>
          </c:trendline>
          <c:cat>
            <c:numRef>
              <c:f>'NOx 2006-2040'!$A$2:$A$36</c:f>
              <c:numCache>
                <c:formatCode>General</c:formatCode>
                <c:ptCount val="3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pt idx="27">
                  <c:v>2033</c:v>
                </c:pt>
                <c:pt idx="28">
                  <c:v>2034</c:v>
                </c:pt>
                <c:pt idx="29">
                  <c:v>2035</c:v>
                </c:pt>
                <c:pt idx="30">
                  <c:v>2036</c:v>
                </c:pt>
                <c:pt idx="31">
                  <c:v>2037</c:v>
                </c:pt>
                <c:pt idx="32">
                  <c:v>2038</c:v>
                </c:pt>
                <c:pt idx="33">
                  <c:v>2039</c:v>
                </c:pt>
                <c:pt idx="34">
                  <c:v>2040</c:v>
                </c:pt>
              </c:numCache>
            </c:numRef>
          </c:cat>
          <c:val>
            <c:numRef>
              <c:f>'NOx 2006-2040'!$B$2:$B$36</c:f>
              <c:numCache>
                <c:formatCode>General</c:formatCode>
                <c:ptCount val="35"/>
                <c:pt idx="0">
                  <c:v>180</c:v>
                </c:pt>
                <c:pt idx="1">
                  <c:v>175</c:v>
                </c:pt>
                <c:pt idx="2">
                  <c:v>169</c:v>
                </c:pt>
                <c:pt idx="3">
                  <c:v>165</c:v>
                </c:pt>
                <c:pt idx="4">
                  <c:v>157</c:v>
                </c:pt>
                <c:pt idx="5">
                  <c:v>149</c:v>
                </c:pt>
                <c:pt idx="6">
                  <c:v>144</c:v>
                </c:pt>
                <c:pt idx="7">
                  <c:v>139</c:v>
                </c:pt>
                <c:pt idx="8">
                  <c:v>135</c:v>
                </c:pt>
                <c:pt idx="9">
                  <c:v>129</c:v>
                </c:pt>
                <c:pt idx="10">
                  <c:v>121</c:v>
                </c:pt>
                <c:pt idx="11">
                  <c:v>114</c:v>
                </c:pt>
                <c:pt idx="12">
                  <c:v>108</c:v>
                </c:pt>
                <c:pt idx="13">
                  <c:v>103</c:v>
                </c:pt>
                <c:pt idx="14">
                  <c:v>99</c:v>
                </c:pt>
                <c:pt idx="15">
                  <c:v>94</c:v>
                </c:pt>
                <c:pt idx="16">
                  <c:v>89</c:v>
                </c:pt>
                <c:pt idx="17">
                  <c:v>84</c:v>
                </c:pt>
                <c:pt idx="18">
                  <c:v>79</c:v>
                </c:pt>
                <c:pt idx="19">
                  <c:v>74</c:v>
                </c:pt>
                <c:pt idx="20">
                  <c:v>69</c:v>
                </c:pt>
                <c:pt idx="21">
                  <c:v>65</c:v>
                </c:pt>
                <c:pt idx="22">
                  <c:v>61</c:v>
                </c:pt>
                <c:pt idx="23">
                  <c:v>57</c:v>
                </c:pt>
                <c:pt idx="24">
                  <c:v>53</c:v>
                </c:pt>
                <c:pt idx="25">
                  <c:v>49</c:v>
                </c:pt>
                <c:pt idx="26">
                  <c:v>46</c:v>
                </c:pt>
                <c:pt idx="27">
                  <c:v>43</c:v>
                </c:pt>
                <c:pt idx="28">
                  <c:v>40</c:v>
                </c:pt>
                <c:pt idx="29">
                  <c:v>37</c:v>
                </c:pt>
                <c:pt idx="30">
                  <c:v>35</c:v>
                </c:pt>
                <c:pt idx="31">
                  <c:v>33</c:v>
                </c:pt>
                <c:pt idx="32">
                  <c:v>31</c:v>
                </c:pt>
                <c:pt idx="33">
                  <c:v>29</c:v>
                </c:pt>
                <c:pt idx="34">
                  <c:v>28</c:v>
                </c:pt>
              </c:numCache>
            </c:numRef>
          </c:val>
          <c:extLst>
            <c:ext xmlns:c16="http://schemas.microsoft.com/office/drawing/2014/chart" uri="{C3380CC4-5D6E-409C-BE32-E72D297353CC}">
              <c16:uniqueId val="{00000001-7A80-4514-ABDA-5C59FB0C2520}"/>
            </c:ext>
          </c:extLst>
        </c:ser>
        <c:ser>
          <c:idx val="2"/>
          <c:order val="1"/>
          <c:tx>
            <c:strRef>
              <c:f>'NOx 2006-2040'!$C$1</c:f>
              <c:strCache>
                <c:ptCount val="1"/>
                <c:pt idx="0">
                  <c:v>ERTAC L-H NOx</c:v>
                </c:pt>
              </c:strCache>
            </c:strRef>
          </c:tx>
          <c:spPr>
            <a:solidFill>
              <a:srgbClr val="FF0000"/>
            </a:solidFill>
            <a:ln>
              <a:noFill/>
            </a:ln>
            <a:effectLst/>
          </c:spPr>
          <c:invertIfNegative val="0"/>
          <c:trendline>
            <c:spPr>
              <a:ln w="19050" cap="rnd">
                <a:solidFill>
                  <a:srgbClr val="FF0000"/>
                </a:solidFill>
                <a:prstDash val="sysDot"/>
              </a:ln>
              <a:effectLst/>
            </c:spPr>
            <c:trendlineType val="exp"/>
            <c:dispRSqr val="1"/>
            <c:dispEq val="1"/>
            <c:trendlineLbl>
              <c:layout>
                <c:manualLayout>
                  <c:x val="7.3665588076228536E-3"/>
                  <c:y val="4.1740318541576907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cat>
            <c:numRef>
              <c:f>'NOx 2006-2040'!$A$2:$A$36</c:f>
              <c:numCache>
                <c:formatCode>General</c:formatCode>
                <c:ptCount val="3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pt idx="27">
                  <c:v>2033</c:v>
                </c:pt>
                <c:pt idx="28">
                  <c:v>2034</c:v>
                </c:pt>
                <c:pt idx="29">
                  <c:v>2035</c:v>
                </c:pt>
                <c:pt idx="30">
                  <c:v>2036</c:v>
                </c:pt>
                <c:pt idx="31">
                  <c:v>2037</c:v>
                </c:pt>
                <c:pt idx="32">
                  <c:v>2038</c:v>
                </c:pt>
                <c:pt idx="33">
                  <c:v>2039</c:v>
                </c:pt>
                <c:pt idx="34">
                  <c:v>2040</c:v>
                </c:pt>
              </c:numCache>
            </c:numRef>
          </c:cat>
          <c:val>
            <c:numRef>
              <c:f>'NOx 2006-2040'!$C$2:$C$36</c:f>
              <c:numCache>
                <c:formatCode>General</c:formatCode>
                <c:ptCount val="35"/>
                <c:pt idx="1">
                  <c:v>181.5</c:v>
                </c:pt>
                <c:pt idx="8">
                  <c:v>150.21</c:v>
                </c:pt>
                <c:pt idx="10">
                  <c:v>138.63</c:v>
                </c:pt>
                <c:pt idx="11">
                  <c:v>134.77000000000001</c:v>
                </c:pt>
              </c:numCache>
            </c:numRef>
          </c:val>
          <c:extLst>
            <c:ext xmlns:c16="http://schemas.microsoft.com/office/drawing/2014/chart" uri="{C3380CC4-5D6E-409C-BE32-E72D297353CC}">
              <c16:uniqueId val="{00000002-7A80-4514-ABDA-5C59FB0C2520}"/>
            </c:ext>
          </c:extLst>
        </c:ser>
        <c:dLbls>
          <c:showLegendKey val="0"/>
          <c:showVal val="0"/>
          <c:showCatName val="0"/>
          <c:showSerName val="0"/>
          <c:showPercent val="0"/>
          <c:showBubbleSize val="0"/>
        </c:dLbls>
        <c:gapWidth val="219"/>
        <c:overlap val="-27"/>
        <c:axId val="433074376"/>
        <c:axId val="433082216"/>
      </c:barChart>
      <c:catAx>
        <c:axId val="43307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082216"/>
        <c:crosses val="autoZero"/>
        <c:auto val="1"/>
        <c:lblAlgn val="ctr"/>
        <c:lblOffset val="100"/>
        <c:noMultiLvlLbl val="0"/>
      </c:catAx>
      <c:valAx>
        <c:axId val="433082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074376"/>
        <c:crosses val="autoZero"/>
        <c:crossBetween val="between"/>
        <c:majorUnit val="10"/>
        <c:min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0.895</cdr:x>
      <cdr:y>0.42643</cdr:y>
    </cdr:from>
    <cdr:to>
      <cdr:x>1</cdr:x>
      <cdr:y>0.61366</cdr:y>
    </cdr:to>
    <cdr:sp macro="" textlink="">
      <cdr:nvSpPr>
        <cdr:cNvPr id="2" name="TextBox 1">
          <a:extLst xmlns:a="http://schemas.openxmlformats.org/drawingml/2006/main">
            <a:ext uri="{FF2B5EF4-FFF2-40B4-BE49-F238E27FC236}">
              <a16:creationId xmlns:a16="http://schemas.microsoft.com/office/drawing/2014/main" id="{7190725D-3055-4DAF-9A4F-9CF2481BDA53}"/>
            </a:ext>
          </a:extLst>
        </cdr:cNvPr>
        <cdr:cNvSpPr txBox="1"/>
      </cdr:nvSpPr>
      <cdr:spPr>
        <a:xfrm xmlns:a="http://schemas.openxmlformats.org/drawingml/2006/main">
          <a:off x="7793832" y="2082677"/>
          <a:ext cx="914400" cy="9144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spcAft>
              <a:spcPts val="600"/>
            </a:spcAft>
          </a:pPr>
          <a:r>
            <a:rPr lang="en-US" sz="1200" dirty="0"/>
            <a:t>2016 beta</a:t>
          </a:r>
        </a:p>
        <a:p xmlns:a="http://schemas.openxmlformats.org/drawingml/2006/main">
          <a:pPr>
            <a:spcAft>
              <a:spcPts val="600"/>
            </a:spcAft>
          </a:pPr>
          <a:r>
            <a:rPr lang="en-US" sz="1200" dirty="0"/>
            <a:t>2023 beta</a:t>
          </a:r>
        </a:p>
        <a:p xmlns:a="http://schemas.openxmlformats.org/drawingml/2006/main">
          <a:pPr>
            <a:spcAft>
              <a:spcPts val="600"/>
            </a:spcAft>
          </a:pPr>
          <a:r>
            <a:rPr lang="en-US" sz="1200" dirty="0"/>
            <a:t>2028 beta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7782BE8E-4388-45F4-AC55-867814BF78B0}" type="datetimeFigureOut">
              <a:rPr lang="en-US" smtClean="0"/>
              <a:pPr/>
              <a:t>6/26/19</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AB22A806-AAAB-4323-9C5A-E0AE9330274B}" type="slidenum">
              <a:rPr lang="en-US" smtClean="0"/>
              <a:pPr/>
              <a:t>‹#›</a:t>
            </a:fld>
            <a:endParaRPr lang="en-US"/>
          </a:p>
        </p:txBody>
      </p:sp>
    </p:spTree>
    <p:extLst>
      <p:ext uri="{BB962C8B-B14F-4D97-AF65-F5344CB8AC3E}">
        <p14:creationId xmlns:p14="http://schemas.microsoft.com/office/powerpoint/2010/main" val="54973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E768F8DF-0D6B-466A-A773-FCAEDD85D409}" type="datetimeFigureOut">
              <a:rPr lang="en-US" smtClean="0"/>
              <a:pPr/>
              <a:t>6/26/19</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E49FF909-214C-4283-A38D-5D8E6479E603}" type="slidenum">
              <a:rPr lang="en-US" smtClean="0"/>
              <a:pPr/>
              <a:t>‹#›</a:t>
            </a:fld>
            <a:endParaRPr lang="en-US"/>
          </a:p>
        </p:txBody>
      </p:sp>
    </p:spTree>
    <p:extLst>
      <p:ext uri="{BB962C8B-B14F-4D97-AF65-F5344CB8AC3E}">
        <p14:creationId xmlns:p14="http://schemas.microsoft.com/office/powerpoint/2010/main" val="26076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1</a:t>
            </a:fld>
            <a:endParaRPr lang="en-US"/>
          </a:p>
        </p:txBody>
      </p:sp>
    </p:spTree>
    <p:extLst>
      <p:ext uri="{BB962C8B-B14F-4D97-AF65-F5344CB8AC3E}">
        <p14:creationId xmlns:p14="http://schemas.microsoft.com/office/powerpoint/2010/main" val="209797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10</a:t>
            </a:fld>
            <a:endParaRPr lang="en-US"/>
          </a:p>
        </p:txBody>
      </p:sp>
    </p:spTree>
    <p:extLst>
      <p:ext uri="{BB962C8B-B14F-4D97-AF65-F5344CB8AC3E}">
        <p14:creationId xmlns:p14="http://schemas.microsoft.com/office/powerpoint/2010/main" val="196954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6" name="Google Shape;276;p2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77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41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28</a:t>
            </a:fld>
            <a:endParaRPr lang="en-US"/>
          </a:p>
        </p:txBody>
      </p:sp>
    </p:spTree>
    <p:extLst>
      <p:ext uri="{BB962C8B-B14F-4D97-AF65-F5344CB8AC3E}">
        <p14:creationId xmlns:p14="http://schemas.microsoft.com/office/powerpoint/2010/main" val="195532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FF909-214C-4283-A38D-5D8E6479E603}" type="slidenum">
              <a:rPr lang="en-US" smtClean="0"/>
              <a:pPr/>
              <a:t>46</a:t>
            </a:fld>
            <a:endParaRPr lang="en-US"/>
          </a:p>
        </p:txBody>
      </p:sp>
    </p:spTree>
    <p:extLst>
      <p:ext uri="{BB962C8B-B14F-4D97-AF65-F5344CB8AC3E}">
        <p14:creationId xmlns:p14="http://schemas.microsoft.com/office/powerpoint/2010/main" val="334663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FF909-214C-4283-A38D-5D8E6479E603}" type="slidenum">
              <a:rPr lang="en-US" smtClean="0"/>
              <a:pPr/>
              <a:t>47</a:t>
            </a:fld>
            <a:endParaRPr lang="en-US"/>
          </a:p>
        </p:txBody>
      </p:sp>
    </p:spTree>
    <p:extLst>
      <p:ext uri="{BB962C8B-B14F-4D97-AF65-F5344CB8AC3E}">
        <p14:creationId xmlns:p14="http://schemas.microsoft.com/office/powerpoint/2010/main" val="291412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FF909-214C-4283-A38D-5D8E6479E603}" type="slidenum">
              <a:rPr lang="en-US" smtClean="0"/>
              <a:pPr/>
              <a:t>48</a:t>
            </a:fld>
            <a:endParaRPr lang="en-US"/>
          </a:p>
        </p:txBody>
      </p:sp>
    </p:spTree>
    <p:extLst>
      <p:ext uri="{BB962C8B-B14F-4D97-AF65-F5344CB8AC3E}">
        <p14:creationId xmlns:p14="http://schemas.microsoft.com/office/powerpoint/2010/main" val="103242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FF909-214C-4283-A38D-5D8E6479E603}" type="slidenum">
              <a:rPr lang="en-US" smtClean="0"/>
              <a:pPr/>
              <a:t>63</a:t>
            </a:fld>
            <a:endParaRPr lang="en-US"/>
          </a:p>
        </p:txBody>
      </p:sp>
    </p:spTree>
    <p:extLst>
      <p:ext uri="{BB962C8B-B14F-4D97-AF65-F5344CB8AC3E}">
        <p14:creationId xmlns:p14="http://schemas.microsoft.com/office/powerpoint/2010/main" val="2776359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7706202" y="6407944"/>
            <a:ext cx="941070" cy="365760"/>
          </a:xfrm>
        </p:spPr>
        <p:txBody>
          <a:bodyPr/>
          <a:lstStyle>
            <a:lvl1pPr>
              <a:defRPr>
                <a:solidFill>
                  <a:srgbClr val="FFFFFF"/>
                </a:solidFill>
              </a:defRPr>
            </a:lvl1pPr>
            <a:extLst/>
          </a:lstStyle>
          <a:p>
            <a:r>
              <a:rPr lang="en-US" dirty="0"/>
              <a:t>8/14/2017</a:t>
            </a:r>
          </a:p>
        </p:txBody>
      </p:sp>
      <p:sp>
        <p:nvSpPr>
          <p:cNvPr id="19" name="Footer Placeholder 18"/>
          <p:cNvSpPr>
            <a:spLocks noGrp="1"/>
          </p:cNvSpPr>
          <p:nvPr>
            <p:ph type="ftr" sz="quarter" idx="11"/>
          </p:nvPr>
        </p:nvSpPr>
        <p:spPr>
          <a:xfrm>
            <a:off x="0" y="6492879"/>
            <a:ext cx="3657600" cy="323015"/>
          </a:xfrm>
        </p:spPr>
        <p:txBody>
          <a:bodyPr/>
          <a:lstStyle>
            <a:lvl1pPr>
              <a:defRPr sz="1000">
                <a:solidFill>
                  <a:schemeClr val="accent1">
                    <a:tint val="20000"/>
                  </a:schemeClr>
                </a:solidFill>
              </a:defRPr>
            </a:lvl1pPr>
            <a:extLst/>
          </a:lstStyle>
          <a:p>
            <a:r>
              <a:rPr lang="en-US" dirty="0"/>
              <a:t>US EPA OAQPS, Emission Inventory and Analysis Group</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891E54-FDBA-45F8-91F6-5708D7EC203B}" type="datetime1">
              <a:rPr lang="en-US" smtClean="0"/>
              <a:pPr/>
              <a:t>6/26/19</a:t>
            </a:fld>
            <a:endParaRPr lang="en-US"/>
          </a:p>
        </p:txBody>
      </p:sp>
      <p:sp>
        <p:nvSpPr>
          <p:cNvPr id="5" name="Footer Placeholder 4"/>
          <p:cNvSpPr>
            <a:spLocks noGrp="1"/>
          </p:cNvSpPr>
          <p:nvPr>
            <p:ph type="ftr" sz="quarter" idx="11"/>
          </p:nvPr>
        </p:nvSpPr>
        <p:spPr/>
        <p:txBody>
          <a:bodyPr/>
          <a:lstStyle/>
          <a:p>
            <a:r>
              <a:rPr lang="en-US" dirty="0"/>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B6E3F2-AFAA-4D24-8B99-FEF50B4E69E7}" type="datetime1">
              <a:rPr lang="en-US" smtClean="0"/>
              <a:pPr/>
              <a:t>6/26/19</a:t>
            </a:fld>
            <a:endParaRPr lang="en-US"/>
          </a:p>
        </p:txBody>
      </p:sp>
      <p:sp>
        <p:nvSpPr>
          <p:cNvPr id="5" name="Footer Placeholder 4"/>
          <p:cNvSpPr>
            <a:spLocks noGrp="1"/>
          </p:cNvSpPr>
          <p:nvPr>
            <p:ph type="ftr" sz="quarter" idx="11"/>
          </p:nvPr>
        </p:nvSpPr>
        <p:spPr/>
        <p:txBody>
          <a:bodyPr/>
          <a:lstStyle/>
          <a:p>
            <a:r>
              <a:rPr lang="en-US" dirty="0"/>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696200" y="6407944"/>
            <a:ext cx="951072" cy="365760"/>
          </a:xfrm>
        </p:spPr>
        <p:txBody>
          <a:bodyPr/>
          <a:lstStyle>
            <a:lvl1pPr>
              <a:defRPr/>
            </a:lvl1pPr>
          </a:lstStyle>
          <a:p>
            <a:r>
              <a:rPr lang="en-US" dirty="0"/>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54C6A6-87B3-41A2-A18F-7E4E7206EED7}" type="datetime1">
              <a:rPr lang="en-US" smtClean="0"/>
              <a:pPr/>
              <a:t>6/26/19</a:t>
            </a:fld>
            <a:endParaRPr lang="en-US"/>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F539EC-FA9C-4557-ADEF-16E6D24D8931}" type="datetime1">
              <a:rPr lang="en-US" smtClean="0"/>
              <a:pPr/>
              <a:t>6/26/19</a:t>
            </a:fld>
            <a:endParaRPr lang="en-US"/>
          </a:p>
        </p:txBody>
      </p:sp>
      <p:sp>
        <p:nvSpPr>
          <p:cNvPr id="8" name="Footer Placeholder 7"/>
          <p:cNvSpPr>
            <a:spLocks noGrp="1"/>
          </p:cNvSpPr>
          <p:nvPr>
            <p:ph type="ftr" sz="quarter" idx="11"/>
          </p:nvPr>
        </p:nvSpPr>
        <p:spPr/>
        <p:txBody>
          <a:bodyPr/>
          <a:lstStyle/>
          <a:p>
            <a:r>
              <a:rPr lang="en-US" dirty="0"/>
              <a:t>US EPA OAQPS, Emission Inventory and Analysis Group</a:t>
            </a:r>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A3DEE-D6A2-4108-BF0D-8CD761C1BB4E}" type="datetime1">
              <a:rPr lang="en-US" smtClean="0"/>
              <a:pPr/>
              <a:t>6/26/19</a:t>
            </a:fld>
            <a:endParaRPr lang="en-US"/>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96200" y="6407944"/>
            <a:ext cx="951072" cy="365760"/>
          </a:xfrm>
        </p:spPr>
        <p:txBody>
          <a:bodyPr/>
          <a:lstStyle>
            <a:lvl1pPr>
              <a:defRPr/>
            </a:lvl1pPr>
          </a:lstStyle>
          <a:p>
            <a:r>
              <a:rPr lang="en-US" dirty="0"/>
              <a:t>3/15/2018</a:t>
            </a:r>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lvl1pPr>
          </a:lstStyle>
          <a:p>
            <a:r>
              <a:rPr lang="en-US" dirty="0"/>
              <a:t>3/14/2018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F70F5D-DBD7-4E1C-AE9A-5E07E8AC14F9}" type="datetime1">
              <a:rPr lang="en-US" smtClean="0"/>
              <a:pPr/>
              <a:t>6/26/19</a:t>
            </a:fld>
            <a:endParaRPr lang="en-US"/>
          </a:p>
        </p:txBody>
      </p:sp>
      <p:sp>
        <p:nvSpPr>
          <p:cNvPr id="6" name="Footer Placeholder 5"/>
          <p:cNvSpPr>
            <a:spLocks noGrp="1"/>
          </p:cNvSpPr>
          <p:nvPr>
            <p:ph type="ftr" sz="quarter" idx="11"/>
          </p:nvPr>
        </p:nvSpPr>
        <p:spPr>
          <a:xfrm>
            <a:off x="4380074" y="6407948"/>
            <a:ext cx="2350681" cy="365125"/>
          </a:xfrm>
        </p:spPr>
        <p:txBody>
          <a:bodyPr/>
          <a:lstStyle>
            <a:lvl1pPr>
              <a:defRPr>
                <a:solidFill>
                  <a:schemeClr val="tx1"/>
                </a:solidFill>
              </a:defRPr>
            </a:lvl1pPr>
            <a:extLst/>
          </a:lstStyle>
          <a:p>
            <a:r>
              <a:rPr lang="en-US" dirty="0"/>
              <a:t>US EPA OAQPS, Emission Inventory and Analysis Group</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2"/>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9A2A93-CF92-4B7B-BCF1-09FEFD2E7F45}" type="datetime1">
              <a:rPr lang="en-US" smtClean="0"/>
              <a:pPr/>
              <a:t>6/26/19</a:t>
            </a:fld>
            <a:endParaRPr lang="en-US"/>
          </a:p>
        </p:txBody>
      </p:sp>
      <p:sp>
        <p:nvSpPr>
          <p:cNvPr id="22" name="Footer Placeholder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a:t>US EPA OAQPS, Emission Inventory and Analysis Group</a:t>
            </a:r>
          </a:p>
        </p:txBody>
      </p:sp>
      <p:sp>
        <p:nvSpPr>
          <p:cNvPr id="18" name="Slide Number Placeholder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views.cira.colostate.edu/wiki/wiki/91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pa.gov/airmarkets/clean-air-markets-power-sector-model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views.cira.colostate.edu/wiki/wiki/9174" TargetMode="External"/><Relationship Id="rId2" Type="http://schemas.openxmlformats.org/officeDocument/2006/relationships/hyperlink" Target="https://www.wrapair2.org/EGU.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iews.cira.colostate.edu/wiki/wiki/917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iews.cira.colostate.edu/wiki/wiki/917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iews.cira.colostate.edu/wiki/wiki/916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views.cira.colostate.edu/wiki/wiki/918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rapair2.org/OGWG.aspx" TargetMode="External"/><Relationship Id="rId2" Type="http://schemas.openxmlformats.org/officeDocument/2006/relationships/hyperlink" Target="http://views.cira.colostate.edu/wiki/wiki/9180" TargetMode="External"/><Relationship Id="rId1" Type="http://schemas.openxmlformats.org/officeDocument/2006/relationships/slideLayout" Target="../slideLayouts/slideLayout2.xml"/><Relationship Id="rId5" Type="http://schemas.openxmlformats.org/officeDocument/2006/relationships/hyperlink" Target="https://www.wrapair2.org/pdf/10172017_WRAPO&amp;GWorkgroup_EmissionsSources.pdf" TargetMode="External"/><Relationship Id="rId4" Type="http://schemas.openxmlformats.org/officeDocument/2006/relationships/hyperlink" Target="https://www.wrapair2.org/pdf/WRAP_OGWG_Survey_SelectSrc_08Jan2019.xls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views.cira.colostate.edu/wiki/wiki/918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views.cira.colostate.edu/wiki/wiki/917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pa.gov/air-emissions-modeling/2014-2016-version-7-air-emissions-modeling-platform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views.cira.colostate.edu/wiki/wiki/918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views.cira.colostate.edu/wiki/wiki/9176"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views.cira.colostate.edu/wiki/wiki/917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views.cira.colostate.edu/wiki/wiki/9175"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hyperlink" Target="http://views.cira.colostate.edu/wiki/wiki/9190"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vibe.cira.colostate.edu/iwdwx/Emissions/2016EMP" TargetMode="External"/><Relationship Id="rId2" Type="http://schemas.openxmlformats.org/officeDocument/2006/relationships/hyperlink" Target="https://www.ladco.org/technical/modeling-results/2016-inventory-collaborative/"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ladco.org/technical/modeling-results/epa-2016-modelin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views.cira.colostate.edu/wiki/wiki/1019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vibe.cira.colostate.edu/iwdwx/Emissions/2016EMP" TargetMode="External"/><Relationship Id="rId5" Type="http://schemas.openxmlformats.org/officeDocument/2006/relationships/hyperlink" Target="https://www.ladco.org/technical/modeling-results/2016-inventory-collaborative/" TargetMode="External"/><Relationship Id="rId4" Type="http://schemas.openxmlformats.org/officeDocument/2006/relationships/hyperlink" Target="http://views.cira.colostate.edu/wiki/wiki/9169"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views.cira.colostate.edu/wiki/wiki/1019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views.cira.colostate.edu/wiki/wiki/91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1</a:t>
            </a:fld>
            <a:endParaRPr lang="en-US"/>
          </a:p>
        </p:txBody>
      </p:sp>
      <p:sp>
        <p:nvSpPr>
          <p:cNvPr id="4" name="Title 3"/>
          <p:cNvSpPr>
            <a:spLocks noGrp="1"/>
          </p:cNvSpPr>
          <p:nvPr>
            <p:ph type="title"/>
          </p:nvPr>
        </p:nvSpPr>
        <p:spPr>
          <a:xfrm>
            <a:off x="417672" y="1828800"/>
            <a:ext cx="8229600" cy="1828800"/>
          </a:xfrm>
        </p:spPr>
        <p:txBody>
          <a:bodyPr>
            <a:noAutofit/>
          </a:bodyPr>
          <a:lstStyle/>
          <a:p>
            <a:r>
              <a:rPr lang="en-US" sz="4000" dirty="0"/>
              <a:t>Quarterly Update on the National Inventory Collaborative</a:t>
            </a:r>
          </a:p>
        </p:txBody>
      </p:sp>
      <p:sp>
        <p:nvSpPr>
          <p:cNvPr id="7" name="Content Placeholder 1">
            <a:extLst>
              <a:ext uri="{FF2B5EF4-FFF2-40B4-BE49-F238E27FC236}">
                <a16:creationId xmlns:a16="http://schemas.microsoft.com/office/drawing/2014/main" id="{FFB31873-B0B8-C047-8D29-5A7341F3F0CC}"/>
              </a:ext>
            </a:extLst>
          </p:cNvPr>
          <p:cNvSpPr>
            <a:spLocks noGrp="1"/>
          </p:cNvSpPr>
          <p:nvPr>
            <p:ph idx="1"/>
          </p:nvPr>
        </p:nvSpPr>
        <p:spPr>
          <a:xfrm>
            <a:off x="457200" y="4572000"/>
            <a:ext cx="8229600" cy="1600200"/>
          </a:xfrm>
        </p:spPr>
        <p:txBody>
          <a:bodyPr>
            <a:normAutofit/>
          </a:bodyPr>
          <a:lstStyle/>
          <a:p>
            <a:pPr marL="109728" indent="0">
              <a:buNone/>
            </a:pPr>
            <a:r>
              <a:rPr lang="en-US" dirty="0"/>
              <a:t>June 26, 2019</a:t>
            </a:r>
          </a:p>
        </p:txBody>
      </p:sp>
    </p:spTree>
    <p:extLst>
      <p:ext uri="{BB962C8B-B14F-4D97-AF65-F5344CB8AC3E}">
        <p14:creationId xmlns:p14="http://schemas.microsoft.com/office/powerpoint/2010/main" val="100395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527" y="2590800"/>
            <a:ext cx="8784432" cy="3634880"/>
          </a:xfrm>
        </p:spPr>
        <p:txBody>
          <a:bodyPr>
            <a:normAutofit/>
          </a:bodyPr>
          <a:lstStyle/>
          <a:p>
            <a:r>
              <a:rPr lang="en-US" sz="2800" b="1" u="sng" dirty="0"/>
              <a:t>Co-leads</a:t>
            </a:r>
            <a:r>
              <a:rPr lang="en-US" sz="2800" dirty="0"/>
              <a:t>: Julie McDill (MARAMA),                   Serpil Kayin (EPA CAMD), Alison Eyth (EPA OAQPS)</a:t>
            </a:r>
          </a:p>
          <a:p>
            <a:pPr marL="109728" indent="0">
              <a:buNone/>
            </a:pPr>
            <a:endParaRPr lang="en-US" sz="2800" dirty="0"/>
          </a:p>
          <a:p>
            <a:r>
              <a:rPr lang="en-US" sz="2800" b="1" u="sng" dirty="0"/>
              <a:t>Schedule</a:t>
            </a:r>
            <a:r>
              <a:rPr lang="en-US" sz="2800" dirty="0"/>
              <a:t>: Calls 4</a:t>
            </a:r>
            <a:r>
              <a:rPr lang="en-US" sz="2800" baseline="30000" dirty="0"/>
              <a:t>th</a:t>
            </a:r>
            <a:r>
              <a:rPr lang="en-US" sz="2800" dirty="0"/>
              <a:t> Thursday at 2:00pm ET</a:t>
            </a:r>
          </a:p>
          <a:p>
            <a:pPr marL="109728" indent="0">
              <a:buNone/>
            </a:pPr>
            <a:endParaRPr lang="en-US" sz="2800" dirty="0"/>
          </a:p>
          <a:p>
            <a:r>
              <a:rPr lang="en-US" sz="2800" b="1" u="sng" dirty="0"/>
              <a:t>Wiki</a:t>
            </a:r>
            <a:r>
              <a:rPr lang="en-US" sz="2800" dirty="0"/>
              <a:t>: </a:t>
            </a:r>
            <a:r>
              <a:rPr lang="en-US" sz="2400" dirty="0">
                <a:hlinkClick r:id="rId3"/>
              </a:rPr>
              <a:t>http://views.cira.colostate.edu/wiki/wiki/9174</a:t>
            </a:r>
            <a:endParaRPr lang="en-US" sz="2800" dirty="0"/>
          </a:p>
          <a:p>
            <a:pPr marL="109728" indent="0">
              <a:buNone/>
            </a:pPr>
            <a:endParaRPr lang="en-US" sz="2300" dirty="0"/>
          </a:p>
          <a:p>
            <a:endParaRPr lang="en-US" sz="2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10</a:t>
            </a:fld>
            <a:endParaRPr lang="en-US"/>
          </a:p>
        </p:txBody>
      </p:sp>
      <p:sp>
        <p:nvSpPr>
          <p:cNvPr id="4" name="Title 3"/>
          <p:cNvSpPr>
            <a:spLocks noGrp="1"/>
          </p:cNvSpPr>
          <p:nvPr>
            <p:ph type="title"/>
          </p:nvPr>
        </p:nvSpPr>
        <p:spPr>
          <a:xfrm>
            <a:off x="381000" y="609600"/>
            <a:ext cx="5486400" cy="1143000"/>
          </a:xfrm>
        </p:spPr>
        <p:txBody>
          <a:bodyPr>
            <a:noAutofit/>
          </a:bodyPr>
          <a:lstStyle/>
          <a:p>
            <a:pPr algn="ctr"/>
            <a:r>
              <a:rPr lang="en-US" sz="3600" dirty="0"/>
              <a:t>Electricity Generating  Units (EGU) Workgroup</a:t>
            </a:r>
          </a:p>
        </p:txBody>
      </p:sp>
      <p:pic>
        <p:nvPicPr>
          <p:cNvPr id="7" name="Picture 6">
            <a:extLst>
              <a:ext uri="{FF2B5EF4-FFF2-40B4-BE49-F238E27FC236}">
                <a16:creationId xmlns:a16="http://schemas.microsoft.com/office/drawing/2014/main" id="{2699C5AE-443F-2F40-937A-EE6BAE5FF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587" y="152400"/>
            <a:ext cx="3007372" cy="226328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389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6233"/>
            <a:ext cx="8555832" cy="5140456"/>
          </a:xfrm>
        </p:spPr>
        <p:txBody>
          <a:bodyPr>
            <a:noAutofit/>
          </a:bodyPr>
          <a:lstStyle/>
          <a:p>
            <a:r>
              <a:rPr lang="en-US" sz="2000" b="1" dirty="0"/>
              <a:t>Base Year Approach</a:t>
            </a:r>
          </a:p>
          <a:p>
            <a:pPr lvl="1"/>
            <a:r>
              <a:rPr lang="en-US" sz="1600" dirty="0"/>
              <a:t>Only a few updates planned from beta to v1</a:t>
            </a:r>
          </a:p>
          <a:p>
            <a:r>
              <a:rPr lang="en-US" sz="2000" b="1" dirty="0"/>
              <a:t>Comments on beta</a:t>
            </a:r>
          </a:p>
          <a:p>
            <a:pPr lvl="1"/>
            <a:r>
              <a:rPr lang="en-US" sz="1600" dirty="0"/>
              <a:t>Data on NJ and Alaska EGUs</a:t>
            </a:r>
          </a:p>
          <a:p>
            <a:pPr lvl="1"/>
            <a:r>
              <a:rPr lang="en-US" sz="1600" dirty="0"/>
              <a:t>Updates to temporal profiles for some EGUs without CEMS in MARAMA states</a:t>
            </a:r>
          </a:p>
          <a:p>
            <a:pPr lvl="1"/>
            <a:r>
              <a:rPr lang="en-US" sz="1600" dirty="0"/>
              <a:t>Various comments from VA</a:t>
            </a:r>
          </a:p>
          <a:p>
            <a:r>
              <a:rPr lang="en-US" sz="2000" b="1" dirty="0"/>
              <a:t>Differences from beta</a:t>
            </a:r>
          </a:p>
          <a:p>
            <a:pPr lvl="1"/>
            <a:r>
              <a:rPr lang="en-US" sz="1600" dirty="0"/>
              <a:t>Base Year (2016): EGU emissions and temporal profiles will be updated  to address as many comments as possible</a:t>
            </a:r>
          </a:p>
          <a:p>
            <a:pPr lvl="1"/>
            <a:r>
              <a:rPr lang="en-US" sz="1600" dirty="0"/>
              <a:t>Projection Years: Updated versions of data for both ERTAC and IPM will be available</a:t>
            </a:r>
          </a:p>
          <a:p>
            <a:r>
              <a:rPr lang="en-US" sz="2000" b="1" dirty="0"/>
              <a:t>Milestones</a:t>
            </a:r>
          </a:p>
          <a:p>
            <a:pPr lvl="1"/>
            <a:r>
              <a:rPr lang="en-US" sz="1600" dirty="0"/>
              <a:t>Expected release date: September 2019 </a:t>
            </a:r>
          </a:p>
        </p:txBody>
      </p:sp>
      <p:sp>
        <p:nvSpPr>
          <p:cNvPr id="3" name="Slide Number Placeholder 2"/>
          <p:cNvSpPr>
            <a:spLocks noGrp="1"/>
          </p:cNvSpPr>
          <p:nvPr>
            <p:ph type="sldNum" sz="quarter" idx="12"/>
          </p:nvPr>
        </p:nvSpPr>
        <p:spPr/>
        <p:txBody>
          <a:bodyPr/>
          <a:lstStyle/>
          <a:p>
            <a:fld id="{61C894BD-DCE2-4A96-A9AF-225BBEAC2A40}" type="slidenum">
              <a:rPr lang="en-US" smtClean="0"/>
              <a:pPr/>
              <a:t>11</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3600" dirty="0"/>
              <a:t>EGU Workgroup: 2016v1</a:t>
            </a:r>
          </a:p>
        </p:txBody>
      </p:sp>
    </p:spTree>
    <p:extLst>
      <p:ext uri="{BB962C8B-B14F-4D97-AF65-F5344CB8AC3E}">
        <p14:creationId xmlns:p14="http://schemas.microsoft.com/office/powerpoint/2010/main" val="80101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B60B15-6501-4909-9633-986B8366D60A}"/>
              </a:ext>
            </a:extLst>
          </p:cNvPr>
          <p:cNvSpPr>
            <a:spLocks noGrp="1"/>
          </p:cNvSpPr>
          <p:nvPr>
            <p:ph idx="1"/>
          </p:nvPr>
        </p:nvSpPr>
        <p:spPr>
          <a:xfrm>
            <a:off x="457200" y="1295399"/>
            <a:ext cx="8733632" cy="5477673"/>
          </a:xfrm>
        </p:spPr>
        <p:txBody>
          <a:bodyPr>
            <a:normAutofit fontScale="92500" lnSpcReduction="20000"/>
          </a:bodyPr>
          <a:lstStyle/>
          <a:p>
            <a:r>
              <a:rPr lang="en-US" sz="2800" b="1" dirty="0"/>
              <a:t>Runs with new inputs of CONUS v16.0 complete</a:t>
            </a:r>
          </a:p>
          <a:p>
            <a:pPr lvl="1"/>
            <a:r>
              <a:rPr lang="en-US" altLang="en-US" dirty="0"/>
              <a:t>Current: v16.0/beta</a:t>
            </a:r>
          </a:p>
          <a:p>
            <a:pPr lvl="1"/>
            <a:r>
              <a:rPr lang="en-US" dirty="0"/>
              <a:t>Minor updates to v16.0 expected for 2016 v1</a:t>
            </a:r>
          </a:p>
          <a:p>
            <a:pPr lvl="2"/>
            <a:r>
              <a:rPr lang="en-US" dirty="0"/>
              <a:t>SE growth factors will be revised</a:t>
            </a:r>
          </a:p>
          <a:p>
            <a:pPr lvl="2"/>
            <a:r>
              <a:rPr lang="en-US" dirty="0"/>
              <a:t>Tweaks to documentation</a:t>
            </a:r>
          </a:p>
          <a:p>
            <a:pPr lvl="1"/>
            <a:r>
              <a:rPr lang="en-US" altLang="en-US" dirty="0"/>
              <a:t>Years: </a:t>
            </a:r>
          </a:p>
          <a:p>
            <a:pPr marL="1015355" lvl="2" indent="-414726">
              <a:buFont typeface="Arial" pitchFamily="34" charset="0"/>
              <a:buChar char="•"/>
            </a:pPr>
            <a:r>
              <a:rPr lang="en-US" altLang="en-US" dirty="0"/>
              <a:t>Base Year 2016</a:t>
            </a:r>
          </a:p>
          <a:p>
            <a:pPr marL="1015355" lvl="2" indent="-414726">
              <a:buFont typeface="Arial" pitchFamily="34" charset="0"/>
              <a:buChar char="•"/>
            </a:pPr>
            <a:r>
              <a:rPr lang="en-US" altLang="en-US" dirty="0"/>
              <a:t>Future Years 2020, 2023, 2028</a:t>
            </a:r>
          </a:p>
          <a:p>
            <a:pPr marL="1015355" lvl="2" indent="-414726">
              <a:buFont typeface="Arial" pitchFamily="34" charset="0"/>
              <a:buChar char="•"/>
            </a:pPr>
            <a:r>
              <a:rPr lang="en-US" altLang="en-US" dirty="0"/>
              <a:t>Other years if needed</a:t>
            </a:r>
          </a:p>
          <a:p>
            <a:pPr marL="777611" lvl="1" indent="-414726">
              <a:buFont typeface="Arial" pitchFamily="34" charset="0"/>
              <a:buChar char="•"/>
            </a:pPr>
            <a:r>
              <a:rPr lang="en-US" altLang="en-US" dirty="0"/>
              <a:t>CSAPR-compliant, meets state assurance levels</a:t>
            </a:r>
          </a:p>
          <a:p>
            <a:pPr marL="109728" indent="0">
              <a:buNone/>
            </a:pPr>
            <a:r>
              <a:rPr lang="en-US" dirty="0"/>
              <a:t> </a:t>
            </a:r>
          </a:p>
          <a:p>
            <a:r>
              <a:rPr lang="en-US" b="1" dirty="0"/>
              <a:t>Next steps</a:t>
            </a:r>
          </a:p>
          <a:p>
            <a:pPr lvl="1"/>
            <a:r>
              <a:rPr lang="en-US" dirty="0"/>
              <a:t>Focus on training through the summer</a:t>
            </a:r>
          </a:p>
          <a:p>
            <a:pPr lvl="1"/>
            <a:r>
              <a:rPr lang="en-US" dirty="0"/>
              <a:t>Expect to develop v16.1 in the fall</a:t>
            </a:r>
          </a:p>
          <a:p>
            <a:pPr lvl="2"/>
            <a:r>
              <a:rPr lang="en-US" dirty="0"/>
              <a:t>State outreach</a:t>
            </a:r>
          </a:p>
          <a:p>
            <a:pPr lvl="2"/>
            <a:r>
              <a:rPr lang="en-US" dirty="0"/>
              <a:t>Updated growth factors (all)</a:t>
            </a:r>
          </a:p>
          <a:p>
            <a:pPr lvl="2"/>
            <a:r>
              <a:rPr lang="en-US" dirty="0"/>
              <a:t>Updated shutdowns, control</a:t>
            </a:r>
          </a:p>
          <a:p>
            <a:pPr lvl="1"/>
            <a:endParaRPr lang="en-US" dirty="0"/>
          </a:p>
        </p:txBody>
      </p:sp>
      <p:sp>
        <p:nvSpPr>
          <p:cNvPr id="3" name="Slide Number Placeholder 2">
            <a:extLst>
              <a:ext uri="{FF2B5EF4-FFF2-40B4-BE49-F238E27FC236}">
                <a16:creationId xmlns:a16="http://schemas.microsoft.com/office/drawing/2014/main" id="{EBAD7948-CC5E-4193-9BCF-CFAF07FF16AB}"/>
              </a:ext>
            </a:extLst>
          </p:cNvPr>
          <p:cNvSpPr>
            <a:spLocks noGrp="1"/>
          </p:cNvSpPr>
          <p:nvPr>
            <p:ph type="sldNum" sz="quarter" idx="12"/>
          </p:nvPr>
        </p:nvSpPr>
        <p:spPr/>
        <p:txBody>
          <a:bodyPr/>
          <a:lstStyle/>
          <a:p>
            <a:fld id="{61C894BD-DCE2-4A96-A9AF-225BBEAC2A40}" type="slidenum">
              <a:rPr lang="en-US" smtClean="0"/>
              <a:pPr/>
              <a:t>12</a:t>
            </a:fld>
            <a:endParaRPr lang="en-US"/>
          </a:p>
        </p:txBody>
      </p:sp>
      <p:sp>
        <p:nvSpPr>
          <p:cNvPr id="4" name="Title 3">
            <a:extLst>
              <a:ext uri="{FF2B5EF4-FFF2-40B4-BE49-F238E27FC236}">
                <a16:creationId xmlns:a16="http://schemas.microsoft.com/office/drawing/2014/main" id="{8290065F-2763-43F4-B265-F3762CEFC9AC}"/>
              </a:ext>
            </a:extLst>
          </p:cNvPr>
          <p:cNvSpPr>
            <a:spLocks noGrp="1"/>
          </p:cNvSpPr>
          <p:nvPr>
            <p:ph type="title"/>
          </p:nvPr>
        </p:nvSpPr>
        <p:spPr/>
        <p:txBody>
          <a:bodyPr/>
          <a:lstStyle/>
          <a:p>
            <a:r>
              <a:rPr lang="en-US" dirty="0"/>
              <a:t>EGU Workgroup: ERTAC-EGU</a:t>
            </a:r>
          </a:p>
        </p:txBody>
      </p:sp>
    </p:spTree>
    <p:extLst>
      <p:ext uri="{BB962C8B-B14F-4D97-AF65-F5344CB8AC3E}">
        <p14:creationId xmlns:p14="http://schemas.microsoft.com/office/powerpoint/2010/main" val="293336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B60B15-6501-4909-9633-986B8366D60A}"/>
              </a:ext>
            </a:extLst>
          </p:cNvPr>
          <p:cNvSpPr>
            <a:spLocks noGrp="1"/>
          </p:cNvSpPr>
          <p:nvPr>
            <p:ph idx="1"/>
          </p:nvPr>
        </p:nvSpPr>
        <p:spPr>
          <a:xfrm>
            <a:off x="403377" y="1219200"/>
            <a:ext cx="8283423" cy="5029200"/>
          </a:xfrm>
        </p:spPr>
        <p:txBody>
          <a:bodyPr>
            <a:normAutofit/>
          </a:bodyPr>
          <a:lstStyle/>
          <a:p>
            <a:r>
              <a:rPr lang="en-US" sz="2900" b="1" dirty="0"/>
              <a:t>Feedback from states </a:t>
            </a:r>
          </a:p>
          <a:p>
            <a:pPr lvl="1"/>
            <a:r>
              <a:rPr lang="en-US" dirty="0"/>
              <a:t>Split = ERTAC EGU, “small EGU”, point </a:t>
            </a:r>
            <a:r>
              <a:rPr lang="en-US" dirty="0" err="1"/>
              <a:t>nonIPM</a:t>
            </a:r>
            <a:r>
              <a:rPr lang="en-US" dirty="0"/>
              <a:t>. </a:t>
            </a:r>
          </a:p>
          <a:p>
            <a:pPr lvl="2"/>
            <a:r>
              <a:rPr lang="en-US" dirty="0"/>
              <a:t>Eliminate any double counting</a:t>
            </a:r>
          </a:p>
          <a:p>
            <a:pPr lvl="2"/>
            <a:r>
              <a:rPr lang="en-US" dirty="0"/>
              <a:t>Confirm that “small EGU” sources are not already covered by non-point</a:t>
            </a:r>
          </a:p>
          <a:p>
            <a:r>
              <a:rPr lang="en-US" sz="2900" b="1" dirty="0"/>
              <a:t>Temporalization </a:t>
            </a:r>
          </a:p>
          <a:p>
            <a:pPr lvl="1"/>
            <a:r>
              <a:rPr lang="en-US" dirty="0"/>
              <a:t>Concerns about treatment of peaking sources by IPM </a:t>
            </a:r>
          </a:p>
          <a:p>
            <a:pPr lvl="2"/>
            <a:r>
              <a:rPr lang="en-US" dirty="0"/>
              <a:t>Approach dampens down </a:t>
            </a:r>
            <a:r>
              <a:rPr lang="en-US" dirty="0" err="1"/>
              <a:t>Peakers</a:t>
            </a:r>
            <a:endParaRPr lang="en-US" dirty="0"/>
          </a:p>
          <a:p>
            <a:pPr lvl="1"/>
            <a:r>
              <a:rPr lang="en-US" dirty="0"/>
              <a:t>Still looking for feedback from states about assignment of units as </a:t>
            </a:r>
            <a:r>
              <a:rPr lang="en-US" dirty="0" err="1"/>
              <a:t>peakers</a:t>
            </a:r>
            <a:r>
              <a:rPr lang="en-US" dirty="0"/>
              <a:t> – for both IPM &amp; ERTAC models</a:t>
            </a:r>
          </a:p>
          <a:p>
            <a:endParaRPr lang="en-US" dirty="0"/>
          </a:p>
          <a:p>
            <a:pPr lvl="1"/>
            <a:endParaRPr lang="en-US" dirty="0"/>
          </a:p>
        </p:txBody>
      </p:sp>
      <p:sp>
        <p:nvSpPr>
          <p:cNvPr id="3" name="Slide Number Placeholder 2">
            <a:extLst>
              <a:ext uri="{FF2B5EF4-FFF2-40B4-BE49-F238E27FC236}">
                <a16:creationId xmlns:a16="http://schemas.microsoft.com/office/drawing/2014/main" id="{EBAD7948-CC5E-4193-9BCF-CFAF07FF16AB}"/>
              </a:ext>
            </a:extLst>
          </p:cNvPr>
          <p:cNvSpPr>
            <a:spLocks noGrp="1"/>
          </p:cNvSpPr>
          <p:nvPr>
            <p:ph type="sldNum" sz="quarter" idx="12"/>
          </p:nvPr>
        </p:nvSpPr>
        <p:spPr/>
        <p:txBody>
          <a:bodyPr/>
          <a:lstStyle/>
          <a:p>
            <a:fld id="{61C894BD-DCE2-4A96-A9AF-225BBEAC2A40}" type="slidenum">
              <a:rPr lang="en-US" smtClean="0"/>
              <a:pPr/>
              <a:t>13</a:t>
            </a:fld>
            <a:endParaRPr lang="en-US"/>
          </a:p>
        </p:txBody>
      </p:sp>
      <p:sp>
        <p:nvSpPr>
          <p:cNvPr id="4" name="Title 3">
            <a:extLst>
              <a:ext uri="{FF2B5EF4-FFF2-40B4-BE49-F238E27FC236}">
                <a16:creationId xmlns:a16="http://schemas.microsoft.com/office/drawing/2014/main" id="{8290065F-2763-43F4-B265-F3762CEFC9AC}"/>
              </a:ext>
            </a:extLst>
          </p:cNvPr>
          <p:cNvSpPr>
            <a:spLocks noGrp="1"/>
          </p:cNvSpPr>
          <p:nvPr>
            <p:ph type="title"/>
          </p:nvPr>
        </p:nvSpPr>
        <p:spPr/>
        <p:txBody>
          <a:bodyPr/>
          <a:lstStyle/>
          <a:p>
            <a:r>
              <a:rPr lang="en-US" dirty="0"/>
              <a:t>EGU Workgroup: ERTAC-EGU</a:t>
            </a:r>
          </a:p>
        </p:txBody>
      </p:sp>
    </p:spTree>
    <p:extLst>
      <p:ext uri="{BB962C8B-B14F-4D97-AF65-F5344CB8AC3E}">
        <p14:creationId xmlns:p14="http://schemas.microsoft.com/office/powerpoint/2010/main" val="401402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9558B4-B377-42B1-B9B8-157B8B50999C}"/>
              </a:ext>
            </a:extLst>
          </p:cNvPr>
          <p:cNvSpPr>
            <a:spLocks noGrp="1"/>
          </p:cNvSpPr>
          <p:nvPr>
            <p:ph idx="1"/>
          </p:nvPr>
        </p:nvSpPr>
        <p:spPr>
          <a:xfrm>
            <a:off x="457200" y="914400"/>
            <a:ext cx="8229600" cy="5092895"/>
          </a:xfrm>
        </p:spPr>
        <p:txBody>
          <a:bodyPr>
            <a:normAutofit/>
          </a:bodyPr>
          <a:lstStyle/>
          <a:p>
            <a:endParaRPr lang="en-US" sz="1900" dirty="0"/>
          </a:p>
          <a:p>
            <a:r>
              <a:rPr lang="en-US" sz="2300" dirty="0"/>
              <a:t>EPA will be updating its Power Sector Modeling Website with new IPM projections (IPM v6 May 2019 Reference Case) including NEEDS, incremental documentation and unit level results for 2023 and 2030. Please visit </a:t>
            </a:r>
            <a:r>
              <a:rPr lang="en-US" sz="2300" u="sng" dirty="0">
                <a:hlinkClick r:id="rId2"/>
              </a:rPr>
              <a:t>https://www.epa.gov/airmarkets/clean-air-markets-power-sector-modeling</a:t>
            </a:r>
            <a:endParaRPr lang="en-US" sz="2300" u="sng" dirty="0"/>
          </a:p>
          <a:p>
            <a:pPr lvl="1"/>
            <a:r>
              <a:rPr lang="en-US" sz="1900" dirty="0"/>
              <a:t>EPA gave a presentation at the EGU WG call on 5/23</a:t>
            </a:r>
          </a:p>
          <a:p>
            <a:r>
              <a:rPr lang="en-US" dirty="0"/>
              <a:t>Updates in new version include </a:t>
            </a:r>
          </a:p>
          <a:p>
            <a:pPr lvl="1"/>
            <a:r>
              <a:rPr lang="en-US" dirty="0"/>
              <a:t>Additional closures and committed units</a:t>
            </a:r>
          </a:p>
          <a:p>
            <a:pPr lvl="1"/>
            <a:r>
              <a:rPr lang="en-US" dirty="0"/>
              <a:t>Adjustments to SO2 EFs for coal units</a:t>
            </a:r>
          </a:p>
          <a:p>
            <a:pPr lvl="1"/>
            <a:r>
              <a:rPr lang="en-US" dirty="0"/>
              <a:t>Updated methodology for PM post-processing</a:t>
            </a:r>
          </a:p>
          <a:p>
            <a:pPr lvl="1"/>
            <a:endParaRPr lang="en-US" dirty="0"/>
          </a:p>
        </p:txBody>
      </p:sp>
      <p:sp>
        <p:nvSpPr>
          <p:cNvPr id="3" name="Slide Number Placeholder 2">
            <a:extLst>
              <a:ext uri="{FF2B5EF4-FFF2-40B4-BE49-F238E27FC236}">
                <a16:creationId xmlns:a16="http://schemas.microsoft.com/office/drawing/2014/main" id="{5C7ABC5D-4A05-4884-AE85-1D9E72D7F459}"/>
              </a:ext>
            </a:extLst>
          </p:cNvPr>
          <p:cNvSpPr>
            <a:spLocks noGrp="1"/>
          </p:cNvSpPr>
          <p:nvPr>
            <p:ph type="sldNum" sz="quarter" idx="12"/>
          </p:nvPr>
        </p:nvSpPr>
        <p:spPr/>
        <p:txBody>
          <a:bodyPr/>
          <a:lstStyle/>
          <a:p>
            <a:fld id="{61C894BD-DCE2-4A96-A9AF-225BBEAC2A40}" type="slidenum">
              <a:rPr lang="en-US" smtClean="0"/>
              <a:pPr/>
              <a:t>14</a:t>
            </a:fld>
            <a:endParaRPr lang="en-US"/>
          </a:p>
        </p:txBody>
      </p:sp>
      <p:sp>
        <p:nvSpPr>
          <p:cNvPr id="4" name="Title 3">
            <a:extLst>
              <a:ext uri="{FF2B5EF4-FFF2-40B4-BE49-F238E27FC236}">
                <a16:creationId xmlns:a16="http://schemas.microsoft.com/office/drawing/2014/main" id="{CFDE84F6-2370-427D-AA16-F44EE342D92D}"/>
              </a:ext>
            </a:extLst>
          </p:cNvPr>
          <p:cNvSpPr>
            <a:spLocks noGrp="1"/>
          </p:cNvSpPr>
          <p:nvPr>
            <p:ph type="title"/>
          </p:nvPr>
        </p:nvSpPr>
        <p:spPr>
          <a:xfrm>
            <a:off x="457200" y="142574"/>
            <a:ext cx="8229600" cy="1143000"/>
          </a:xfrm>
        </p:spPr>
        <p:txBody>
          <a:bodyPr/>
          <a:lstStyle/>
          <a:p>
            <a:r>
              <a:rPr lang="en-US" dirty="0"/>
              <a:t>EGU Workgroup: IPM</a:t>
            </a:r>
          </a:p>
        </p:txBody>
      </p:sp>
    </p:spTree>
    <p:extLst>
      <p:ext uri="{BB962C8B-B14F-4D97-AF65-F5344CB8AC3E}">
        <p14:creationId xmlns:p14="http://schemas.microsoft.com/office/powerpoint/2010/main" val="263900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94214-B70E-C34E-8717-40F86A337D16}"/>
              </a:ext>
            </a:extLst>
          </p:cNvPr>
          <p:cNvSpPr>
            <a:spLocks noGrp="1"/>
          </p:cNvSpPr>
          <p:nvPr>
            <p:ph idx="1"/>
          </p:nvPr>
        </p:nvSpPr>
        <p:spPr/>
        <p:txBody>
          <a:bodyPr/>
          <a:lstStyle/>
          <a:p>
            <a:r>
              <a:rPr lang="en-US" sz="2400" u="sng" dirty="0">
                <a:solidFill>
                  <a:srgbClr val="0000FF"/>
                </a:solidFill>
                <a:cs typeface="Times New Roman" panose="02020603050405020304" pitchFamily="18" charset="0"/>
                <a:hlinkClick r:id="rId2"/>
              </a:rPr>
              <a:t>EGU Emissions Analysis Project for Regional Haze Round 2 planning</a:t>
            </a:r>
            <a:r>
              <a:rPr lang="en-US" sz="2400" dirty="0">
                <a:cs typeface="Times New Roman" panose="02020603050405020304" pitchFamily="18" charset="0"/>
              </a:rPr>
              <a:t> project</a:t>
            </a:r>
          </a:p>
          <a:p>
            <a:pPr lvl="1"/>
            <a:r>
              <a:rPr lang="en-US" sz="2000" dirty="0">
                <a:cs typeface="Times New Roman" panose="02020603050405020304" pitchFamily="18" charset="0"/>
              </a:rPr>
              <a:t>Reps from 13 western states and utility operators, rapidly changing sector, coal closures, renewables way </a:t>
            </a:r>
            <a:r>
              <a:rPr lang="en-US" dirty="0">
                <a:cs typeface="Times New Roman" panose="02020603050405020304" pitchFamily="18" charset="0"/>
              </a:rPr>
              <a:t>↑</a:t>
            </a:r>
            <a:endParaRPr lang="en-US" sz="2000" dirty="0">
              <a:cs typeface="Times New Roman" panose="02020603050405020304" pitchFamily="18" charset="0"/>
            </a:endParaRPr>
          </a:p>
          <a:p>
            <a:pPr lvl="1"/>
            <a:r>
              <a:rPr lang="en-US" sz="2000" dirty="0">
                <a:cs typeface="Times New Roman" panose="02020603050405020304" pitchFamily="18" charset="0"/>
              </a:rPr>
              <a:t>Determined current baseline year (2018), made 2028 projections (closures, controls, capacity factors, etc.)</a:t>
            </a:r>
          </a:p>
          <a:p>
            <a:pPr lvl="1"/>
            <a:r>
              <a:rPr lang="en-US" sz="2000" dirty="0">
                <a:cs typeface="Times New Roman" panose="02020603050405020304" pitchFamily="18" charset="0"/>
              </a:rPr>
              <a:t>Report &amp; data available, resource to </a:t>
            </a:r>
            <a:r>
              <a:rPr lang="en-US" sz="2000" dirty="0">
                <a:cs typeface="Times New Roman" panose="02020603050405020304" pitchFamily="18" charset="0"/>
                <a:hlinkClick r:id="rId3"/>
              </a:rPr>
              <a:t>Collaborative EGU WG</a:t>
            </a:r>
            <a:endParaRPr lang="en-US" sz="2000" dirty="0">
              <a:cs typeface="Times New Roman" panose="02020603050405020304" pitchFamily="18" charset="0"/>
            </a:endParaRPr>
          </a:p>
          <a:p>
            <a:pPr lvl="1"/>
            <a:r>
              <a:rPr lang="en-US" sz="2000" dirty="0">
                <a:cs typeface="Times New Roman" panose="02020603050405020304" pitchFamily="18" charset="0"/>
              </a:rPr>
              <a:t>Use data (esp. projections) in National Emissions Modeling Platform?, SMOKE-ready files also available</a:t>
            </a:r>
          </a:p>
          <a:p>
            <a:endParaRPr lang="en-US" dirty="0"/>
          </a:p>
        </p:txBody>
      </p:sp>
      <p:sp>
        <p:nvSpPr>
          <p:cNvPr id="3" name="Slide Number Placeholder 2">
            <a:extLst>
              <a:ext uri="{FF2B5EF4-FFF2-40B4-BE49-F238E27FC236}">
                <a16:creationId xmlns:a16="http://schemas.microsoft.com/office/drawing/2014/main" id="{E7DFC619-DE19-D64E-AF8B-B9302A9BD2D7}"/>
              </a:ext>
            </a:extLst>
          </p:cNvPr>
          <p:cNvSpPr>
            <a:spLocks noGrp="1"/>
          </p:cNvSpPr>
          <p:nvPr>
            <p:ph type="sldNum" sz="quarter" idx="12"/>
          </p:nvPr>
        </p:nvSpPr>
        <p:spPr/>
        <p:txBody>
          <a:bodyPr/>
          <a:lstStyle/>
          <a:p>
            <a:fld id="{61C894BD-DCE2-4A96-A9AF-225BBEAC2A40}" type="slidenum">
              <a:rPr lang="en-US" smtClean="0"/>
              <a:pPr/>
              <a:t>15</a:t>
            </a:fld>
            <a:endParaRPr lang="en-US"/>
          </a:p>
        </p:txBody>
      </p:sp>
      <p:sp>
        <p:nvSpPr>
          <p:cNvPr id="4" name="Title 3">
            <a:extLst>
              <a:ext uri="{FF2B5EF4-FFF2-40B4-BE49-F238E27FC236}">
                <a16:creationId xmlns:a16="http://schemas.microsoft.com/office/drawing/2014/main" id="{90A9041D-B3F7-8343-9D28-C80AE7784C13}"/>
              </a:ext>
            </a:extLst>
          </p:cNvPr>
          <p:cNvSpPr>
            <a:spLocks noGrp="1"/>
          </p:cNvSpPr>
          <p:nvPr>
            <p:ph type="title"/>
          </p:nvPr>
        </p:nvSpPr>
        <p:spPr/>
        <p:txBody>
          <a:bodyPr>
            <a:normAutofit/>
          </a:bodyPr>
          <a:lstStyle/>
          <a:p>
            <a:r>
              <a:rPr lang="en-US" dirty="0"/>
              <a:t>Western U.S. EGU Inventory</a:t>
            </a:r>
          </a:p>
        </p:txBody>
      </p:sp>
    </p:spTree>
    <p:extLst>
      <p:ext uri="{BB962C8B-B14F-4D97-AF65-F5344CB8AC3E}">
        <p14:creationId xmlns:p14="http://schemas.microsoft.com/office/powerpoint/2010/main" val="26758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0" y="2676180"/>
            <a:ext cx="8576042" cy="3914330"/>
          </a:xfrm>
        </p:spPr>
        <p:txBody>
          <a:bodyPr>
            <a:normAutofit/>
          </a:bodyPr>
          <a:lstStyle/>
          <a:p>
            <a:r>
              <a:rPr lang="en-US" sz="2800" b="1" u="sng" dirty="0"/>
              <a:t>Co-leads</a:t>
            </a:r>
            <a:r>
              <a:rPr lang="en-US" sz="2800" dirty="0"/>
              <a:t>: Tammy Manning (NC DEQ), Caroline Farkas (EPA)</a:t>
            </a:r>
          </a:p>
          <a:p>
            <a:pPr marL="109728" indent="0">
              <a:buNone/>
            </a:pPr>
            <a:endParaRPr lang="en-US" sz="2800" dirty="0"/>
          </a:p>
          <a:p>
            <a:r>
              <a:rPr lang="en-US" sz="2800" b="1" u="sng" dirty="0"/>
              <a:t>Schedule</a:t>
            </a:r>
            <a:r>
              <a:rPr lang="en-US" sz="2800" dirty="0"/>
              <a:t>: Calls on 3</a:t>
            </a:r>
            <a:r>
              <a:rPr lang="en-US" sz="2800" baseline="30000" dirty="0"/>
              <a:t>rd</a:t>
            </a:r>
            <a:r>
              <a:rPr lang="en-US" sz="2800" dirty="0"/>
              <a:t> Tuesday at 2:00pm Eastern</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http://views.cira.colostate.edu/wiki/wiki/9177</a:t>
            </a:r>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36990" y="820886"/>
            <a:ext cx="4973210" cy="1143000"/>
          </a:xfrm>
        </p:spPr>
        <p:txBody>
          <a:bodyPr>
            <a:noAutofit/>
          </a:bodyPr>
          <a:lstStyle/>
          <a:p>
            <a:pPr algn="ctr"/>
            <a:r>
              <a:rPr lang="en-US" sz="4400" dirty="0"/>
              <a:t>Non-EGU Point Workgroup</a:t>
            </a:r>
          </a:p>
        </p:txBody>
      </p:sp>
      <p:pic>
        <p:nvPicPr>
          <p:cNvPr id="7" name="Picture 6">
            <a:extLst>
              <a:ext uri="{FF2B5EF4-FFF2-40B4-BE49-F238E27FC236}">
                <a16:creationId xmlns:a16="http://schemas.microsoft.com/office/drawing/2014/main" id="{8F0B3504-9614-DE44-B3A4-F42A4DE95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50" y="99026"/>
            <a:ext cx="3429000" cy="229556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1998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5112548"/>
          </a:xfrm>
        </p:spPr>
        <p:txBody>
          <a:bodyPr>
            <a:normAutofit lnSpcReduction="10000"/>
          </a:bodyPr>
          <a:lstStyle/>
          <a:p>
            <a:r>
              <a:rPr lang="en-US" sz="2000" b="1" dirty="0"/>
              <a:t>Approach</a:t>
            </a:r>
          </a:p>
          <a:p>
            <a:pPr lvl="1"/>
            <a:r>
              <a:rPr lang="en-US" sz="1600" dirty="0"/>
              <a:t>Comments submitted by workgroup</a:t>
            </a:r>
          </a:p>
          <a:p>
            <a:pPr lvl="1"/>
            <a:r>
              <a:rPr lang="en-US" sz="1600" dirty="0"/>
              <a:t>Implementing comments/edits to 2016 base year now</a:t>
            </a:r>
          </a:p>
          <a:p>
            <a:pPr lvl="1"/>
            <a:r>
              <a:rPr lang="en-US" sz="1600" dirty="0"/>
              <a:t>Changes will mostly be edits on beta projection methods</a:t>
            </a:r>
          </a:p>
          <a:p>
            <a:pPr lvl="1"/>
            <a:endParaRPr lang="en-US" sz="900" dirty="0"/>
          </a:p>
          <a:p>
            <a:pPr marL="109728" indent="0">
              <a:buNone/>
            </a:pPr>
            <a:r>
              <a:rPr lang="en-US" sz="2400" b="1" u="sng" dirty="0"/>
              <a:t>Base Year:</a:t>
            </a:r>
          </a:p>
          <a:p>
            <a:r>
              <a:rPr lang="en-US" sz="2000" b="1" dirty="0"/>
              <a:t>Comments on beta</a:t>
            </a:r>
          </a:p>
          <a:p>
            <a:pPr lvl="1"/>
            <a:r>
              <a:rPr lang="en-US" sz="1600" dirty="0"/>
              <a:t>DC replacement inventory</a:t>
            </a:r>
          </a:p>
          <a:p>
            <a:pPr lvl="1"/>
            <a:r>
              <a:rPr lang="en-US" sz="1600" dirty="0"/>
              <a:t>Closures (VA, MA, NY), closures revoked in NC</a:t>
            </a:r>
          </a:p>
          <a:p>
            <a:pPr lvl="1"/>
            <a:r>
              <a:rPr lang="en-US" sz="1600" dirty="0"/>
              <a:t>GA anomalies</a:t>
            </a:r>
          </a:p>
          <a:p>
            <a:pPr lvl="1"/>
            <a:r>
              <a:rPr lang="en-US" sz="1600" dirty="0"/>
              <a:t>NJ applicable controls</a:t>
            </a:r>
          </a:p>
          <a:p>
            <a:pPr lvl="1"/>
            <a:r>
              <a:rPr lang="en-US" sz="1600" dirty="0"/>
              <a:t>MA State rules and Consent Decrees</a:t>
            </a:r>
          </a:p>
          <a:p>
            <a:r>
              <a:rPr lang="en-US" sz="2000" b="1" dirty="0"/>
              <a:t>Differences from beta</a:t>
            </a:r>
          </a:p>
          <a:p>
            <a:pPr lvl="1"/>
            <a:r>
              <a:rPr lang="en-US" sz="1600" dirty="0"/>
              <a:t>Comments above addressed</a:t>
            </a:r>
          </a:p>
          <a:p>
            <a:pPr lvl="1"/>
            <a:r>
              <a:rPr lang="en-US" sz="1600" dirty="0"/>
              <a:t>New aircraft/airport emissions from AEDT model</a:t>
            </a:r>
          </a:p>
          <a:p>
            <a:r>
              <a:rPr lang="en-US" sz="2000" b="1" dirty="0"/>
              <a:t>Milestones</a:t>
            </a:r>
          </a:p>
          <a:p>
            <a:pPr lvl="1"/>
            <a:r>
              <a:rPr lang="en-US" sz="1400" dirty="0"/>
              <a:t>Expected review date: July 2019</a:t>
            </a:r>
          </a:p>
          <a:p>
            <a:pPr lvl="1"/>
            <a:r>
              <a:rPr lang="en-US" sz="1400" dirty="0"/>
              <a:t>Expected release date: August 2019</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Non-EGU Point Workgroup</a:t>
            </a:r>
          </a:p>
        </p:txBody>
      </p:sp>
    </p:spTree>
    <p:extLst>
      <p:ext uri="{BB962C8B-B14F-4D97-AF65-F5344CB8AC3E}">
        <p14:creationId xmlns:p14="http://schemas.microsoft.com/office/powerpoint/2010/main" val="248752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994564"/>
          </a:xfrm>
        </p:spPr>
        <p:txBody>
          <a:bodyPr>
            <a:normAutofit fontScale="92500" lnSpcReduction="10000"/>
          </a:bodyPr>
          <a:lstStyle/>
          <a:p>
            <a:pPr marL="109728" indent="0">
              <a:buNone/>
            </a:pPr>
            <a:r>
              <a:rPr lang="en-US" sz="2400" b="1" u="sng" dirty="0"/>
              <a:t>Projections</a:t>
            </a:r>
            <a:r>
              <a:rPr lang="en-US" sz="2400" dirty="0"/>
              <a:t>: </a:t>
            </a:r>
          </a:p>
          <a:p>
            <a:r>
              <a:rPr lang="en-US" sz="2000" b="1" dirty="0"/>
              <a:t>Comments on beta</a:t>
            </a:r>
          </a:p>
          <a:p>
            <a:pPr lvl="1"/>
            <a:r>
              <a:rPr lang="en-US" sz="1600" dirty="0"/>
              <a:t>NY factors for ICI Boilers</a:t>
            </a:r>
          </a:p>
          <a:p>
            <a:pPr lvl="1"/>
            <a:r>
              <a:rPr lang="en-US" sz="1600" dirty="0"/>
              <a:t>DC Controls</a:t>
            </a:r>
          </a:p>
          <a:p>
            <a:pPr lvl="1"/>
            <a:r>
              <a:rPr lang="en-US" sz="1600" dirty="0"/>
              <a:t>Consent Decrees (NC, MA, NM)</a:t>
            </a:r>
          </a:p>
          <a:p>
            <a:pPr lvl="1"/>
            <a:r>
              <a:rPr lang="en-US" sz="1600" dirty="0"/>
              <a:t>VA Growth factors</a:t>
            </a:r>
          </a:p>
          <a:p>
            <a:pPr lvl="1"/>
            <a:r>
              <a:rPr lang="en-US" sz="1600" dirty="0"/>
              <a:t>NJ Growth and Control Factors</a:t>
            </a:r>
          </a:p>
          <a:p>
            <a:pPr lvl="1"/>
            <a:r>
              <a:rPr lang="en-US" sz="1600" dirty="0"/>
              <a:t>WI growth factors</a:t>
            </a:r>
          </a:p>
          <a:p>
            <a:pPr lvl="1"/>
            <a:r>
              <a:rPr lang="en-US" sz="1600" dirty="0"/>
              <a:t>NC Growth factors</a:t>
            </a:r>
          </a:p>
          <a:p>
            <a:pPr lvl="1"/>
            <a:r>
              <a:rPr lang="en-US" sz="1600" dirty="0"/>
              <a:t>AZ Regional Haze new impacted units</a:t>
            </a:r>
          </a:p>
          <a:p>
            <a:pPr lvl="1"/>
            <a:r>
              <a:rPr lang="en-US" sz="1600" dirty="0"/>
              <a:t>MARAMA growth &amp; control factors </a:t>
            </a:r>
          </a:p>
          <a:p>
            <a:pPr lvl="2"/>
            <a:r>
              <a:rPr lang="en-US" sz="1400" dirty="0"/>
              <a:t>Including MANEVU sulfur rules, NSPS (NG Turbines, RICE, Process heaters), State rules &amp; consent decrees</a:t>
            </a:r>
          </a:p>
          <a:p>
            <a:r>
              <a:rPr lang="en-US" sz="2000" b="1" dirty="0"/>
              <a:t>Differences from beta</a:t>
            </a:r>
          </a:p>
          <a:p>
            <a:pPr lvl="1"/>
            <a:r>
              <a:rPr lang="en-US" sz="1600" dirty="0"/>
              <a:t>Comments above addressed</a:t>
            </a:r>
          </a:p>
          <a:p>
            <a:pPr lvl="1"/>
            <a:r>
              <a:rPr lang="en-US" sz="1600" dirty="0"/>
              <a:t>Growth on aircraft/airports off new AEDT model data</a:t>
            </a:r>
          </a:p>
          <a:p>
            <a:pPr lvl="1"/>
            <a:r>
              <a:rPr lang="en-US" sz="1600" dirty="0"/>
              <a:t>EIA Annual Energy Outlook updates for growth</a:t>
            </a:r>
          </a:p>
          <a:p>
            <a:r>
              <a:rPr lang="en-US" sz="2000" b="1" dirty="0"/>
              <a:t>Milestones</a:t>
            </a:r>
          </a:p>
          <a:p>
            <a:pPr lvl="1"/>
            <a:r>
              <a:rPr lang="en-US" sz="1400" dirty="0"/>
              <a:t>Expected release date: August 2019</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rmAutofit/>
          </a:bodyPr>
          <a:lstStyle/>
          <a:p>
            <a:r>
              <a:rPr lang="en-US" sz="4400" dirty="0"/>
              <a:t>Non-EGU Point Workgroup</a:t>
            </a:r>
          </a:p>
        </p:txBody>
      </p:sp>
    </p:spTree>
    <p:extLst>
      <p:ext uri="{BB962C8B-B14F-4D97-AF65-F5344CB8AC3E}">
        <p14:creationId xmlns:p14="http://schemas.microsoft.com/office/powerpoint/2010/main" val="110505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0" y="2676180"/>
            <a:ext cx="8576042" cy="3914330"/>
          </a:xfrm>
        </p:spPr>
        <p:txBody>
          <a:bodyPr>
            <a:normAutofit/>
          </a:bodyPr>
          <a:lstStyle/>
          <a:p>
            <a:r>
              <a:rPr lang="en-US" sz="2800" b="1" u="sng" dirty="0"/>
              <a:t>Co-leads</a:t>
            </a:r>
            <a:r>
              <a:rPr lang="en-US" sz="2800" dirty="0"/>
              <a:t>: Caroline Farkas (EPA), Jennifer Snyder (EPA)</a:t>
            </a:r>
          </a:p>
          <a:p>
            <a:pPr marL="109728" indent="0">
              <a:buNone/>
            </a:pPr>
            <a:endParaRPr lang="en-US" sz="2800" dirty="0"/>
          </a:p>
          <a:p>
            <a:r>
              <a:rPr lang="en-US" sz="2800" b="1" u="sng" dirty="0"/>
              <a:t>Schedule</a:t>
            </a:r>
            <a:r>
              <a:rPr lang="en-US" sz="2800" dirty="0"/>
              <a:t>: Calls on 4</a:t>
            </a:r>
            <a:r>
              <a:rPr lang="en-US" sz="2800" baseline="30000" dirty="0"/>
              <a:t>th</a:t>
            </a:r>
            <a:r>
              <a:rPr lang="en-US" sz="2800" dirty="0"/>
              <a:t> Monday at 2:00pm Eastern</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http://views.cira.colostate.edu/wiki/wiki/9178</a:t>
            </a:r>
            <a:r>
              <a:rPr lang="en-US" sz="2400" dirty="0"/>
              <a:t>  </a:t>
            </a:r>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36990" y="820886"/>
            <a:ext cx="4973210" cy="1143000"/>
          </a:xfrm>
        </p:spPr>
        <p:txBody>
          <a:bodyPr>
            <a:noAutofit/>
          </a:bodyPr>
          <a:lstStyle/>
          <a:p>
            <a:pPr algn="ctr"/>
            <a:r>
              <a:rPr lang="en-US" sz="4400" dirty="0" err="1"/>
              <a:t>NonPoint</a:t>
            </a:r>
            <a:r>
              <a:rPr lang="en-US" sz="4400" dirty="0"/>
              <a:t> Workgroup</a:t>
            </a:r>
          </a:p>
        </p:txBody>
      </p:sp>
      <p:pic>
        <p:nvPicPr>
          <p:cNvPr id="7" name="Picture 6">
            <a:extLst>
              <a:ext uri="{FF2B5EF4-FFF2-40B4-BE49-F238E27FC236}">
                <a16:creationId xmlns:a16="http://schemas.microsoft.com/office/drawing/2014/main" id="{8F0B3504-9614-DE44-B3A4-F42A4DE95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50" y="99026"/>
            <a:ext cx="3429000" cy="229556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0845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2</a:t>
            </a:fld>
            <a:endParaRPr lang="en-US"/>
          </a:p>
        </p:txBody>
      </p:sp>
      <p:sp>
        <p:nvSpPr>
          <p:cNvPr id="9" name="TextBox 8"/>
          <p:cNvSpPr txBox="1"/>
          <p:nvPr/>
        </p:nvSpPr>
        <p:spPr>
          <a:xfrm>
            <a:off x="3870007" y="1254362"/>
            <a:ext cx="4960145"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Each workgroup will give a ~5 minute update describing their work over the last quarter and their plans for the coming months.</a:t>
            </a:r>
          </a:p>
          <a:p>
            <a:pPr marL="285750" indent="-285750">
              <a:buFont typeface="Arial" panose="020B0604020202020204" pitchFamily="34" charset="0"/>
              <a:buChar char="•"/>
            </a:pPr>
            <a:r>
              <a:rPr lang="en-US" sz="2000" dirty="0"/>
              <a:t>All call participants will remain on mute during the webinar.</a:t>
            </a:r>
          </a:p>
          <a:p>
            <a:pPr marL="285750" indent="-285750">
              <a:buFont typeface="Arial" panose="020B0604020202020204" pitchFamily="34" charset="0"/>
              <a:buChar char="•"/>
            </a:pPr>
            <a:r>
              <a:rPr lang="en-US" sz="2000" dirty="0">
                <a:solidFill>
                  <a:srgbClr val="C00000"/>
                </a:solidFill>
              </a:rPr>
              <a:t>Type your questions into the question box on the webinar client.</a:t>
            </a:r>
          </a:p>
          <a:p>
            <a:pPr marL="285750" indent="-285750">
              <a:buFont typeface="Arial" panose="020B0604020202020204" pitchFamily="34" charset="0"/>
              <a:buChar char="•"/>
            </a:pPr>
            <a:r>
              <a:rPr lang="en-US" sz="2000" dirty="0"/>
              <a:t>We will try to answer questions at the end of the webinar. </a:t>
            </a:r>
          </a:p>
          <a:p>
            <a:pPr marL="285750" indent="-285750">
              <a:buFont typeface="Arial" panose="020B0604020202020204" pitchFamily="34" charset="0"/>
              <a:buChar char="•"/>
            </a:pPr>
            <a:r>
              <a:rPr lang="en-US" sz="2000" dirty="0"/>
              <a:t>We will create a Q&amp;A document following the webinar and post with the meeting notes on the Collaborative Wiki: </a:t>
            </a:r>
            <a:r>
              <a:rPr lang="en-US" sz="2000" dirty="0">
                <a:hlinkClick r:id="rId2"/>
              </a:rPr>
              <a:t>http://views.cira.colostate.edu/wiki/wiki/9169</a:t>
            </a:r>
            <a:r>
              <a:rPr lang="en-US" sz="2000"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6" y="1447800"/>
            <a:ext cx="3530571" cy="4249967"/>
          </a:xfrm>
          <a:prstGeom prst="rect">
            <a:avLst/>
          </a:prstGeom>
          <a:ln>
            <a:solidFill>
              <a:schemeClr val="accent2"/>
            </a:solidFill>
          </a:ln>
        </p:spPr>
      </p:pic>
      <p:sp>
        <p:nvSpPr>
          <p:cNvPr id="11" name="Title 3">
            <a:extLst>
              <a:ext uri="{FF2B5EF4-FFF2-40B4-BE49-F238E27FC236}">
                <a16:creationId xmlns:a16="http://schemas.microsoft.com/office/drawing/2014/main" id="{9F167EDA-C2FD-2544-B436-EAA026D37A80}"/>
              </a:ext>
            </a:extLst>
          </p:cNvPr>
          <p:cNvSpPr>
            <a:spLocks noGrp="1"/>
          </p:cNvSpPr>
          <p:nvPr>
            <p:ph type="title"/>
          </p:nvPr>
        </p:nvSpPr>
        <p:spPr>
          <a:xfrm>
            <a:off x="399279" y="228600"/>
            <a:ext cx="8229600" cy="1143000"/>
          </a:xfrm>
        </p:spPr>
        <p:txBody>
          <a:bodyPr>
            <a:noAutofit/>
          </a:bodyPr>
          <a:lstStyle/>
          <a:p>
            <a:r>
              <a:rPr lang="en-US" sz="3600" dirty="0"/>
              <a:t>Webinar Ground Rules: Questions?</a:t>
            </a:r>
          </a:p>
        </p:txBody>
      </p:sp>
      <p:cxnSp>
        <p:nvCxnSpPr>
          <p:cNvPr id="4" name="Straight Arrow Connector 3">
            <a:extLst>
              <a:ext uri="{FF2B5EF4-FFF2-40B4-BE49-F238E27FC236}">
                <a16:creationId xmlns:a16="http://schemas.microsoft.com/office/drawing/2014/main" id="{D7BC852E-98E5-1D4D-A754-91F595CB30C8}"/>
              </a:ext>
            </a:extLst>
          </p:cNvPr>
          <p:cNvCxnSpPr/>
          <p:nvPr/>
        </p:nvCxnSpPr>
        <p:spPr>
          <a:xfrm flipH="1">
            <a:off x="2514600" y="3200400"/>
            <a:ext cx="1676400" cy="121920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14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5112548"/>
          </a:xfrm>
        </p:spPr>
        <p:txBody>
          <a:bodyPr>
            <a:normAutofit fontScale="92500" lnSpcReduction="20000"/>
          </a:bodyPr>
          <a:lstStyle/>
          <a:p>
            <a:r>
              <a:rPr lang="en-US" sz="2000" b="1" dirty="0"/>
              <a:t>Approach</a:t>
            </a:r>
          </a:p>
          <a:p>
            <a:pPr lvl="1"/>
            <a:r>
              <a:rPr lang="en-US" sz="1600" dirty="0"/>
              <a:t>Comments submitted by workgroup</a:t>
            </a:r>
          </a:p>
          <a:p>
            <a:pPr lvl="1"/>
            <a:r>
              <a:rPr lang="en-US" sz="1600" dirty="0"/>
              <a:t>Implementing comments/edits to 2016 base year now</a:t>
            </a:r>
          </a:p>
          <a:p>
            <a:pPr lvl="1"/>
            <a:endParaRPr lang="en-US" sz="900" dirty="0"/>
          </a:p>
          <a:p>
            <a:pPr marL="109728" indent="0">
              <a:buNone/>
            </a:pPr>
            <a:r>
              <a:rPr lang="en-US" sz="2800" b="1" u="sng" dirty="0"/>
              <a:t>Base Year:</a:t>
            </a:r>
          </a:p>
          <a:p>
            <a:r>
              <a:rPr lang="en-US" sz="2000" b="1" dirty="0"/>
              <a:t>Comments on beta</a:t>
            </a:r>
          </a:p>
          <a:p>
            <a:pPr lvl="1"/>
            <a:r>
              <a:rPr lang="en-US" sz="1600" dirty="0"/>
              <a:t>NJ growth (2014 to 2016) for </a:t>
            </a:r>
            <a:r>
              <a:rPr lang="en-US" sz="1600" dirty="0" err="1"/>
              <a:t>afdust</a:t>
            </a:r>
            <a:r>
              <a:rPr lang="en-US" sz="1600" dirty="0"/>
              <a:t>, ag livestock, SEDs data for other sources</a:t>
            </a:r>
          </a:p>
          <a:p>
            <a:pPr lvl="1"/>
            <a:r>
              <a:rPr lang="en-US" sz="1600" dirty="0"/>
              <a:t>NC </a:t>
            </a:r>
            <a:r>
              <a:rPr lang="en-US" sz="1600" dirty="0" err="1"/>
              <a:t>BoilerMACT</a:t>
            </a:r>
            <a:r>
              <a:rPr lang="en-US" sz="1600" dirty="0"/>
              <a:t> controls and growth information</a:t>
            </a:r>
          </a:p>
          <a:p>
            <a:pPr lvl="1"/>
            <a:r>
              <a:rPr lang="en-US" sz="1600" dirty="0"/>
              <a:t>DC (double check point subtraction)</a:t>
            </a:r>
          </a:p>
          <a:p>
            <a:pPr marL="393192" lvl="1" indent="0">
              <a:buNone/>
            </a:pPr>
            <a:endParaRPr lang="en-US" sz="1600" dirty="0"/>
          </a:p>
          <a:p>
            <a:r>
              <a:rPr lang="en-US" sz="2000" b="1" dirty="0"/>
              <a:t>Differences from beta</a:t>
            </a:r>
          </a:p>
          <a:p>
            <a:pPr lvl="1"/>
            <a:r>
              <a:rPr lang="en-US" sz="1600" dirty="0"/>
              <a:t>Ag Livestock – will use 2017 NEI counts/emissions (addresses underprediction of dairy cows, poultry)</a:t>
            </a:r>
          </a:p>
          <a:p>
            <a:pPr lvl="1"/>
            <a:r>
              <a:rPr lang="en-US" sz="1600" dirty="0"/>
              <a:t>Ag Fertilizer – will use 2017 NEI update run with 2016 meteorology</a:t>
            </a:r>
          </a:p>
          <a:p>
            <a:pPr lvl="1"/>
            <a:r>
              <a:rPr lang="en-US" sz="1600" dirty="0" err="1"/>
              <a:t>Afdust</a:t>
            </a:r>
            <a:r>
              <a:rPr lang="en-US" sz="1600" dirty="0"/>
              <a:t> – will use 2017 NEI update with 2016 VMT</a:t>
            </a:r>
          </a:p>
          <a:p>
            <a:pPr lvl="1"/>
            <a:r>
              <a:rPr lang="en-US" sz="1600" dirty="0"/>
              <a:t>Comments above addressed</a:t>
            </a:r>
          </a:p>
          <a:p>
            <a:pPr lvl="1"/>
            <a:r>
              <a:rPr lang="en-US" sz="1600" dirty="0"/>
              <a:t>SEDs data for state growth from 2014 to 2016 (if possible)</a:t>
            </a:r>
          </a:p>
          <a:p>
            <a:r>
              <a:rPr lang="en-US" sz="2000" b="1" dirty="0"/>
              <a:t>Milestones</a:t>
            </a:r>
          </a:p>
          <a:p>
            <a:pPr lvl="1"/>
            <a:r>
              <a:rPr lang="en-US" sz="1400" dirty="0"/>
              <a:t>Expected review date: early July 2019</a:t>
            </a:r>
          </a:p>
          <a:p>
            <a:pPr lvl="1"/>
            <a:r>
              <a:rPr lang="en-US" sz="1400" dirty="0"/>
              <a:t>Expected release date: August 2019</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err="1"/>
              <a:t>NonPoint</a:t>
            </a:r>
            <a:r>
              <a:rPr lang="en-US" sz="3200" dirty="0"/>
              <a:t> Workgroup</a:t>
            </a:r>
          </a:p>
        </p:txBody>
      </p:sp>
    </p:spTree>
    <p:extLst>
      <p:ext uri="{BB962C8B-B14F-4D97-AF65-F5344CB8AC3E}">
        <p14:creationId xmlns:p14="http://schemas.microsoft.com/office/powerpoint/2010/main" val="231581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860A35-E237-4F10-9AFE-D564B01C41A9}"/>
              </a:ext>
            </a:extLst>
          </p:cNvPr>
          <p:cNvSpPr/>
          <p:nvPr/>
        </p:nvSpPr>
        <p:spPr>
          <a:xfrm>
            <a:off x="-76200" y="4040909"/>
            <a:ext cx="9196100" cy="2905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6E06C26-20EB-4E75-82FC-F9178BCA60AA}"/>
              </a:ext>
            </a:extLst>
          </p:cNvPr>
          <p:cNvSpPr>
            <a:spLocks noGrp="1"/>
          </p:cNvSpPr>
          <p:nvPr>
            <p:ph type="sldNum" sz="quarter" idx="12"/>
          </p:nvPr>
        </p:nvSpPr>
        <p:spPr/>
        <p:txBody>
          <a:bodyPr/>
          <a:lstStyle/>
          <a:p>
            <a:fld id="{61C894BD-DCE2-4A96-A9AF-225BBEAC2A40}" type="slidenum">
              <a:rPr lang="en-US" smtClean="0"/>
              <a:pPr/>
              <a:t>21</a:t>
            </a:fld>
            <a:endParaRPr lang="en-US"/>
          </a:p>
        </p:txBody>
      </p:sp>
      <p:pic>
        <p:nvPicPr>
          <p:cNvPr id="6" name="Picture 5" descr="A close up of a map&#10;&#10;Description generated with high confidence">
            <a:extLst>
              <a:ext uri="{FF2B5EF4-FFF2-40B4-BE49-F238E27FC236}">
                <a16:creationId xmlns:a16="http://schemas.microsoft.com/office/drawing/2014/main" id="{C28E41C4-2D0E-414A-976F-B5D49D127549}"/>
              </a:ext>
            </a:extLst>
          </p:cNvPr>
          <p:cNvPicPr>
            <a:picLocks noChangeAspect="1"/>
          </p:cNvPicPr>
          <p:nvPr/>
        </p:nvPicPr>
        <p:blipFill rotWithShape="1">
          <a:blip r:embed="rId2">
            <a:extLst>
              <a:ext uri="{28A0092B-C50C-407E-A947-70E740481C1C}">
                <a14:useLocalDpi xmlns:a14="http://schemas.microsoft.com/office/drawing/2010/main" val="0"/>
              </a:ext>
            </a:extLst>
          </a:blip>
          <a:srcRect l="10048" t="10934" r="22924" b="7833"/>
          <a:stretch/>
        </p:blipFill>
        <p:spPr>
          <a:xfrm>
            <a:off x="3325075" y="471055"/>
            <a:ext cx="4897112" cy="3050812"/>
          </a:xfrm>
          <a:prstGeom prst="rect">
            <a:avLst/>
          </a:prstGeom>
        </p:spPr>
      </p:pic>
      <p:pic>
        <p:nvPicPr>
          <p:cNvPr id="11" name="Picture 10" descr="A close up of a map&#10;&#10;Description generated with very high confidence">
            <a:extLst>
              <a:ext uri="{FF2B5EF4-FFF2-40B4-BE49-F238E27FC236}">
                <a16:creationId xmlns:a16="http://schemas.microsoft.com/office/drawing/2014/main" id="{5855E73D-E365-4D38-96EF-AD47A69E9224}"/>
              </a:ext>
            </a:extLst>
          </p:cNvPr>
          <p:cNvPicPr>
            <a:picLocks noChangeAspect="1"/>
          </p:cNvPicPr>
          <p:nvPr/>
        </p:nvPicPr>
        <p:blipFill rotWithShape="1">
          <a:blip r:embed="rId3">
            <a:extLst>
              <a:ext uri="{28A0092B-C50C-407E-A947-70E740481C1C}">
                <a14:useLocalDpi xmlns:a14="http://schemas.microsoft.com/office/drawing/2010/main" val="0"/>
              </a:ext>
            </a:extLst>
          </a:blip>
          <a:srcRect l="88553"/>
          <a:stretch/>
        </p:blipFill>
        <p:spPr>
          <a:xfrm>
            <a:off x="3826215" y="3839015"/>
            <a:ext cx="671834" cy="3037643"/>
          </a:xfrm>
          <a:prstGeom prst="rect">
            <a:avLst/>
          </a:prstGeom>
        </p:spPr>
      </p:pic>
      <p:pic>
        <p:nvPicPr>
          <p:cNvPr id="13" name="Picture 12" descr="A close up of a map&#10;&#10;Description generated with high confidence">
            <a:extLst>
              <a:ext uri="{FF2B5EF4-FFF2-40B4-BE49-F238E27FC236}">
                <a16:creationId xmlns:a16="http://schemas.microsoft.com/office/drawing/2014/main" id="{125EB998-8F58-4A7C-B32F-5FF4F6381762}"/>
              </a:ext>
            </a:extLst>
          </p:cNvPr>
          <p:cNvPicPr>
            <a:picLocks noChangeAspect="1"/>
          </p:cNvPicPr>
          <p:nvPr/>
        </p:nvPicPr>
        <p:blipFill rotWithShape="1">
          <a:blip r:embed="rId2">
            <a:extLst>
              <a:ext uri="{28A0092B-C50C-407E-A947-70E740481C1C}">
                <a14:useLocalDpi xmlns:a14="http://schemas.microsoft.com/office/drawing/2010/main" val="0"/>
              </a:ext>
            </a:extLst>
          </a:blip>
          <a:srcRect l="89049"/>
          <a:stretch/>
        </p:blipFill>
        <p:spPr>
          <a:xfrm>
            <a:off x="8268576" y="0"/>
            <a:ext cx="800088" cy="3755631"/>
          </a:xfrm>
          <a:prstGeom prst="rect">
            <a:avLst/>
          </a:prstGeom>
        </p:spPr>
      </p:pic>
      <p:pic>
        <p:nvPicPr>
          <p:cNvPr id="8" name="Picture 7" descr="A close up of a map&#10;&#10;Description generated with very high confidence">
            <a:extLst>
              <a:ext uri="{FF2B5EF4-FFF2-40B4-BE49-F238E27FC236}">
                <a16:creationId xmlns:a16="http://schemas.microsoft.com/office/drawing/2014/main" id="{8D2EACF0-597A-49F2-90FE-4CAD50D3BF35}"/>
              </a:ext>
            </a:extLst>
          </p:cNvPr>
          <p:cNvPicPr>
            <a:picLocks noChangeAspect="1"/>
          </p:cNvPicPr>
          <p:nvPr/>
        </p:nvPicPr>
        <p:blipFill rotWithShape="1">
          <a:blip r:embed="rId3">
            <a:extLst>
              <a:ext uri="{28A0092B-C50C-407E-A947-70E740481C1C}">
                <a14:useLocalDpi xmlns:a14="http://schemas.microsoft.com/office/drawing/2010/main" val="0"/>
              </a:ext>
            </a:extLst>
          </a:blip>
          <a:srcRect l="10404" t="10637" r="22174" b="7858"/>
          <a:stretch/>
        </p:blipFill>
        <p:spPr>
          <a:xfrm>
            <a:off x="-7642" y="4280717"/>
            <a:ext cx="3957056" cy="2475831"/>
          </a:xfrm>
          <a:prstGeom prst="rect">
            <a:avLst/>
          </a:prstGeom>
        </p:spPr>
      </p:pic>
      <p:pic>
        <p:nvPicPr>
          <p:cNvPr id="10" name="Picture 9" descr="A close up of a map&#10;&#10;Description generated with very high confidence">
            <a:extLst>
              <a:ext uri="{FF2B5EF4-FFF2-40B4-BE49-F238E27FC236}">
                <a16:creationId xmlns:a16="http://schemas.microsoft.com/office/drawing/2014/main" id="{C4865139-7F70-4D57-8240-A7A08EC62CC6}"/>
              </a:ext>
            </a:extLst>
          </p:cNvPr>
          <p:cNvPicPr>
            <a:picLocks noChangeAspect="1"/>
          </p:cNvPicPr>
          <p:nvPr/>
        </p:nvPicPr>
        <p:blipFill rotWithShape="1">
          <a:blip r:embed="rId4">
            <a:extLst>
              <a:ext uri="{28A0092B-C50C-407E-A947-70E740481C1C}">
                <a14:useLocalDpi xmlns:a14="http://schemas.microsoft.com/office/drawing/2010/main" val="0"/>
              </a:ext>
            </a:extLst>
          </a:blip>
          <a:srcRect l="9841" t="8198" r="22067" b="7858"/>
          <a:stretch/>
        </p:blipFill>
        <p:spPr>
          <a:xfrm>
            <a:off x="4544025" y="4243672"/>
            <a:ext cx="3996379" cy="2549919"/>
          </a:xfrm>
          <a:prstGeom prst="rect">
            <a:avLst/>
          </a:prstGeom>
        </p:spPr>
      </p:pic>
      <p:sp>
        <p:nvSpPr>
          <p:cNvPr id="15" name="TextBox 14">
            <a:extLst>
              <a:ext uri="{FF2B5EF4-FFF2-40B4-BE49-F238E27FC236}">
                <a16:creationId xmlns:a16="http://schemas.microsoft.com/office/drawing/2014/main" id="{CF61E00F-6F42-4C07-8737-9FCB51C3EDBB}"/>
              </a:ext>
            </a:extLst>
          </p:cNvPr>
          <p:cNvSpPr txBox="1"/>
          <p:nvPr/>
        </p:nvSpPr>
        <p:spPr>
          <a:xfrm>
            <a:off x="4214138" y="81958"/>
            <a:ext cx="3710658" cy="646331"/>
          </a:xfrm>
          <a:prstGeom prst="rect">
            <a:avLst/>
          </a:prstGeom>
          <a:noFill/>
        </p:spPr>
        <p:txBody>
          <a:bodyPr wrap="square" rtlCol="0">
            <a:spAutoFit/>
          </a:bodyPr>
          <a:lstStyle/>
          <a:p>
            <a:pPr algn="ctr"/>
            <a:r>
              <a:rPr lang="en-US" b="1" dirty="0"/>
              <a:t>2017 NEI Draft </a:t>
            </a:r>
            <a:r>
              <a:rPr lang="en-US" b="1" u="sng" dirty="0"/>
              <a:t>Total</a:t>
            </a:r>
            <a:r>
              <a:rPr lang="en-US" b="1" dirty="0"/>
              <a:t> Livestock NH3 minus 2016beta</a:t>
            </a:r>
          </a:p>
        </p:txBody>
      </p:sp>
      <p:sp>
        <p:nvSpPr>
          <p:cNvPr id="16" name="TextBox 15">
            <a:extLst>
              <a:ext uri="{FF2B5EF4-FFF2-40B4-BE49-F238E27FC236}">
                <a16:creationId xmlns:a16="http://schemas.microsoft.com/office/drawing/2014/main" id="{4D2B6DF5-00AF-4063-8CBE-E56E479C8C4D}"/>
              </a:ext>
            </a:extLst>
          </p:cNvPr>
          <p:cNvSpPr txBox="1"/>
          <p:nvPr/>
        </p:nvSpPr>
        <p:spPr>
          <a:xfrm>
            <a:off x="115557" y="3769705"/>
            <a:ext cx="3710658" cy="646331"/>
          </a:xfrm>
          <a:prstGeom prst="rect">
            <a:avLst/>
          </a:prstGeom>
          <a:noFill/>
        </p:spPr>
        <p:txBody>
          <a:bodyPr wrap="square" rtlCol="0">
            <a:spAutoFit/>
          </a:bodyPr>
          <a:lstStyle/>
          <a:p>
            <a:pPr algn="ctr"/>
            <a:r>
              <a:rPr lang="en-US" b="1" dirty="0"/>
              <a:t>2017 NEI Draft </a:t>
            </a:r>
            <a:r>
              <a:rPr lang="en-US" b="1" u="sng" dirty="0"/>
              <a:t>Broilers</a:t>
            </a:r>
            <a:r>
              <a:rPr lang="en-US" b="1" dirty="0"/>
              <a:t> NH3 minus 2016beta</a:t>
            </a:r>
          </a:p>
        </p:txBody>
      </p:sp>
      <p:sp>
        <p:nvSpPr>
          <p:cNvPr id="17" name="TextBox 16">
            <a:extLst>
              <a:ext uri="{FF2B5EF4-FFF2-40B4-BE49-F238E27FC236}">
                <a16:creationId xmlns:a16="http://schemas.microsoft.com/office/drawing/2014/main" id="{E0EA867D-A748-4360-A101-1E7CFD5252DF}"/>
              </a:ext>
            </a:extLst>
          </p:cNvPr>
          <p:cNvSpPr txBox="1"/>
          <p:nvPr/>
        </p:nvSpPr>
        <p:spPr>
          <a:xfrm>
            <a:off x="4730520" y="3769705"/>
            <a:ext cx="3710658" cy="646331"/>
          </a:xfrm>
          <a:prstGeom prst="rect">
            <a:avLst/>
          </a:prstGeom>
          <a:noFill/>
        </p:spPr>
        <p:txBody>
          <a:bodyPr wrap="square" rtlCol="0">
            <a:spAutoFit/>
          </a:bodyPr>
          <a:lstStyle/>
          <a:p>
            <a:pPr algn="ctr"/>
            <a:r>
              <a:rPr lang="en-US" b="1" dirty="0"/>
              <a:t>2017 NEI Draft </a:t>
            </a:r>
            <a:r>
              <a:rPr lang="en-US" b="1" u="sng" dirty="0"/>
              <a:t>Dairy Cows </a:t>
            </a:r>
            <a:r>
              <a:rPr lang="en-US" b="1" dirty="0"/>
              <a:t>NH3 minus 2016beta</a:t>
            </a:r>
          </a:p>
        </p:txBody>
      </p:sp>
      <p:sp>
        <p:nvSpPr>
          <p:cNvPr id="18" name="TextBox 17">
            <a:extLst>
              <a:ext uri="{FF2B5EF4-FFF2-40B4-BE49-F238E27FC236}">
                <a16:creationId xmlns:a16="http://schemas.microsoft.com/office/drawing/2014/main" id="{08B744C7-1041-49DF-A5F2-5944ECB3D4B7}"/>
              </a:ext>
            </a:extLst>
          </p:cNvPr>
          <p:cNvSpPr txBox="1"/>
          <p:nvPr/>
        </p:nvSpPr>
        <p:spPr>
          <a:xfrm>
            <a:off x="93808" y="229734"/>
            <a:ext cx="3249739" cy="3046988"/>
          </a:xfrm>
          <a:prstGeom prst="rect">
            <a:avLst/>
          </a:prstGeom>
          <a:noFill/>
        </p:spPr>
        <p:txBody>
          <a:bodyPr wrap="square" rtlCol="0">
            <a:spAutoFit/>
          </a:bodyPr>
          <a:lstStyle/>
          <a:p>
            <a:r>
              <a:rPr lang="en-US" b="1" dirty="0"/>
              <a:t>Ag Livestock Emission work for 2016v1</a:t>
            </a:r>
          </a:p>
          <a:p>
            <a:endParaRPr lang="en-US" dirty="0"/>
          </a:p>
          <a:p>
            <a:pPr marL="285750" indent="-285750">
              <a:spcAft>
                <a:spcPts val="600"/>
              </a:spcAft>
              <a:buFont typeface="Arial" panose="020B0604020202020204" pitchFamily="34" charset="0"/>
              <a:buChar char="•"/>
            </a:pPr>
            <a:r>
              <a:rPr lang="en-US" sz="1600" dirty="0"/>
              <a:t>2017 NEI addresses underprediction of Chickens and Dairy Cows</a:t>
            </a:r>
          </a:p>
          <a:p>
            <a:pPr marL="285750" indent="-285750">
              <a:spcAft>
                <a:spcPts val="600"/>
              </a:spcAft>
              <a:buFont typeface="Arial" panose="020B0604020202020204" pitchFamily="34" charset="0"/>
              <a:buChar char="•"/>
            </a:pPr>
            <a:r>
              <a:rPr lang="en-US" sz="1600" dirty="0"/>
              <a:t>Emissions are being finalized now – due Jul 1</a:t>
            </a:r>
            <a:r>
              <a:rPr lang="en-US" sz="1600" baseline="30000" dirty="0"/>
              <a:t>st</a:t>
            </a:r>
            <a:r>
              <a:rPr lang="en-US" sz="1600" dirty="0"/>
              <a:t> </a:t>
            </a:r>
          </a:p>
          <a:p>
            <a:pPr marL="285750" indent="-285750">
              <a:spcAft>
                <a:spcPts val="600"/>
              </a:spcAft>
              <a:buFont typeface="Arial" panose="020B0604020202020204" pitchFamily="34" charset="0"/>
              <a:buChar char="•"/>
            </a:pPr>
            <a:r>
              <a:rPr lang="en-US" sz="1600" dirty="0"/>
              <a:t>Plots show emission differences between 2017 NEI </a:t>
            </a:r>
            <a:r>
              <a:rPr lang="en-US" sz="1600" u="sng" dirty="0"/>
              <a:t>draft</a:t>
            </a:r>
            <a:r>
              <a:rPr lang="en-US" sz="1600" dirty="0"/>
              <a:t> and 2016beta</a:t>
            </a:r>
          </a:p>
        </p:txBody>
      </p:sp>
      <p:pic>
        <p:nvPicPr>
          <p:cNvPr id="12" name="Picture 11" descr="A close up of a map&#10;&#10;Description generated with very high confidence">
            <a:extLst>
              <a:ext uri="{FF2B5EF4-FFF2-40B4-BE49-F238E27FC236}">
                <a16:creationId xmlns:a16="http://schemas.microsoft.com/office/drawing/2014/main" id="{84268B2F-05BB-441A-97A0-36C595064463}"/>
              </a:ext>
            </a:extLst>
          </p:cNvPr>
          <p:cNvPicPr>
            <a:picLocks noChangeAspect="1"/>
          </p:cNvPicPr>
          <p:nvPr/>
        </p:nvPicPr>
        <p:blipFill rotWithShape="1">
          <a:blip r:embed="rId4">
            <a:extLst>
              <a:ext uri="{28A0092B-C50C-407E-A947-70E740481C1C}">
                <a14:useLocalDpi xmlns:a14="http://schemas.microsoft.com/office/drawing/2010/main" val="0"/>
              </a:ext>
            </a:extLst>
          </a:blip>
          <a:srcRect l="89380"/>
          <a:stretch/>
        </p:blipFill>
        <p:spPr>
          <a:xfrm>
            <a:off x="8505784" y="3839014"/>
            <a:ext cx="623297" cy="3037643"/>
          </a:xfrm>
          <a:prstGeom prst="rect">
            <a:avLst/>
          </a:prstGeom>
        </p:spPr>
      </p:pic>
    </p:spTree>
    <p:extLst>
      <p:ext uri="{BB962C8B-B14F-4D97-AF65-F5344CB8AC3E}">
        <p14:creationId xmlns:p14="http://schemas.microsoft.com/office/powerpoint/2010/main" val="163205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8527"/>
          </a:xfrm>
        </p:spPr>
        <p:txBody>
          <a:bodyPr>
            <a:normAutofit/>
          </a:bodyPr>
          <a:lstStyle/>
          <a:p>
            <a:pPr marL="109728" indent="0">
              <a:buNone/>
            </a:pPr>
            <a:r>
              <a:rPr lang="en-US" sz="2400" b="1" u="sng" dirty="0"/>
              <a:t>Projections</a:t>
            </a:r>
            <a:r>
              <a:rPr lang="en-US" sz="2400" dirty="0"/>
              <a:t>: </a:t>
            </a:r>
          </a:p>
          <a:p>
            <a:r>
              <a:rPr lang="en-US" sz="2000" b="1" dirty="0"/>
              <a:t>Comments on beta</a:t>
            </a:r>
          </a:p>
          <a:p>
            <a:pPr lvl="1"/>
            <a:r>
              <a:rPr lang="en-US" sz="1600" dirty="0"/>
              <a:t>NJ Growth and Control factors</a:t>
            </a:r>
          </a:p>
          <a:p>
            <a:pPr lvl="1"/>
            <a:r>
              <a:rPr lang="en-US" sz="1600" dirty="0"/>
              <a:t>NY Growth/Control factors</a:t>
            </a:r>
          </a:p>
          <a:p>
            <a:pPr lvl="1"/>
            <a:r>
              <a:rPr lang="en-US" sz="1600" dirty="0"/>
              <a:t>PA RACT II Controls</a:t>
            </a:r>
          </a:p>
          <a:p>
            <a:pPr lvl="1"/>
            <a:r>
              <a:rPr lang="en-US" sz="1600" dirty="0"/>
              <a:t>NC Growth factors</a:t>
            </a:r>
          </a:p>
          <a:p>
            <a:pPr lvl="1"/>
            <a:r>
              <a:rPr lang="en-US" sz="1600" dirty="0"/>
              <a:t>MARAMA growth &amp; control factors </a:t>
            </a:r>
          </a:p>
          <a:p>
            <a:pPr lvl="2"/>
            <a:r>
              <a:rPr lang="en-US" sz="1400" dirty="0"/>
              <a:t>Including RICE NSPS</a:t>
            </a:r>
          </a:p>
          <a:p>
            <a:r>
              <a:rPr lang="en-US" sz="2000" b="1" dirty="0"/>
              <a:t>Differences from beta</a:t>
            </a:r>
          </a:p>
          <a:p>
            <a:pPr lvl="1"/>
            <a:r>
              <a:rPr lang="en-US" sz="1600" dirty="0"/>
              <a:t>Comments above addressed</a:t>
            </a:r>
          </a:p>
          <a:p>
            <a:pPr lvl="1"/>
            <a:r>
              <a:rPr lang="en-US" sz="1600" dirty="0"/>
              <a:t>EIA Annual Energy Outlook updates for growth</a:t>
            </a:r>
          </a:p>
          <a:p>
            <a:pPr lvl="1"/>
            <a:r>
              <a:rPr lang="en-US" sz="1600" dirty="0"/>
              <a:t>Growth on new Ag Livestock and Fertilizer emissions</a:t>
            </a:r>
          </a:p>
          <a:p>
            <a:pPr lvl="1"/>
            <a:r>
              <a:rPr lang="en-US" sz="1600" dirty="0"/>
              <a:t>Looking into using 2017 NEI </a:t>
            </a:r>
            <a:r>
              <a:rPr lang="en-US" sz="1600" dirty="0" err="1"/>
              <a:t>afdust</a:t>
            </a:r>
            <a:r>
              <a:rPr lang="en-US" sz="1600" dirty="0"/>
              <a:t> emissions</a:t>
            </a:r>
          </a:p>
          <a:p>
            <a:pPr lvl="1"/>
            <a:r>
              <a:rPr lang="en-US" sz="1600" dirty="0"/>
              <a:t>No changes to RWC</a:t>
            </a:r>
          </a:p>
          <a:p>
            <a:r>
              <a:rPr lang="en-US" sz="2000" b="1" dirty="0"/>
              <a:t>Milestones</a:t>
            </a:r>
          </a:p>
          <a:p>
            <a:pPr lvl="1"/>
            <a:r>
              <a:rPr lang="en-US" sz="1400" dirty="0"/>
              <a:t>Expected release date: August 2019</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rmAutofit/>
          </a:bodyPr>
          <a:lstStyle/>
          <a:p>
            <a:r>
              <a:rPr lang="en-US" sz="4400" dirty="0" err="1"/>
              <a:t>NonPoint</a:t>
            </a:r>
            <a:r>
              <a:rPr lang="en-US" sz="4400" dirty="0"/>
              <a:t> Workgroup</a:t>
            </a:r>
          </a:p>
        </p:txBody>
      </p:sp>
    </p:spTree>
    <p:extLst>
      <p:ext uri="{BB962C8B-B14F-4D97-AF65-F5344CB8AC3E}">
        <p14:creationId xmlns:p14="http://schemas.microsoft.com/office/powerpoint/2010/main" val="2281696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0" y="2676180"/>
            <a:ext cx="8576042" cy="3914330"/>
          </a:xfrm>
        </p:spPr>
        <p:txBody>
          <a:bodyPr>
            <a:normAutofit/>
          </a:bodyPr>
          <a:lstStyle/>
          <a:p>
            <a:r>
              <a:rPr lang="en-US" sz="2800" b="1" u="sng" dirty="0"/>
              <a:t>Co-leads</a:t>
            </a:r>
            <a:r>
              <a:rPr lang="en-US" sz="2800" dirty="0"/>
              <a:t>: Tom Richardson(OKDEQ), Jeff Vukovich (EPA)</a:t>
            </a:r>
          </a:p>
          <a:p>
            <a:pPr marL="109728" indent="0">
              <a:buNone/>
            </a:pPr>
            <a:endParaRPr lang="en-US" sz="2800" dirty="0"/>
          </a:p>
          <a:p>
            <a:r>
              <a:rPr lang="en-US" sz="2800" b="1" u="sng" dirty="0"/>
              <a:t>Schedule</a:t>
            </a:r>
            <a:r>
              <a:rPr lang="en-US" sz="2800" dirty="0"/>
              <a:t>: Calls on 2</a:t>
            </a:r>
            <a:r>
              <a:rPr lang="en-US" sz="2800" baseline="30000" dirty="0"/>
              <a:t>nd</a:t>
            </a:r>
            <a:r>
              <a:rPr lang="en-US" sz="2800" dirty="0"/>
              <a:t> Monday at 2pm Eastern</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http://views.cira.colostate.edu/wiki/wiki/9180</a:t>
            </a:r>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36990" y="820886"/>
            <a:ext cx="4973210" cy="1143000"/>
          </a:xfrm>
        </p:spPr>
        <p:txBody>
          <a:bodyPr>
            <a:noAutofit/>
          </a:bodyPr>
          <a:lstStyle/>
          <a:p>
            <a:pPr algn="ctr"/>
            <a:r>
              <a:rPr lang="en-US" sz="4400" dirty="0"/>
              <a:t>Oil and Gas Workgroup</a:t>
            </a:r>
          </a:p>
        </p:txBody>
      </p:sp>
      <p:pic>
        <p:nvPicPr>
          <p:cNvPr id="5" name="Picture 4">
            <a:extLst>
              <a:ext uri="{FF2B5EF4-FFF2-40B4-BE49-F238E27FC236}">
                <a16:creationId xmlns:a16="http://schemas.microsoft.com/office/drawing/2014/main" id="{75C26CB8-6A7D-4A7A-9209-46EEAD0B58F9}"/>
              </a:ext>
            </a:extLst>
          </p:cNvPr>
          <p:cNvPicPr>
            <a:picLocks noChangeAspect="1"/>
          </p:cNvPicPr>
          <p:nvPr/>
        </p:nvPicPr>
        <p:blipFill>
          <a:blip r:embed="rId3"/>
          <a:stretch>
            <a:fillRect/>
          </a:stretch>
        </p:blipFill>
        <p:spPr>
          <a:xfrm>
            <a:off x="5562600" y="577613"/>
            <a:ext cx="2900293" cy="1629546"/>
          </a:xfrm>
          <a:prstGeom prst="rect">
            <a:avLst/>
          </a:prstGeom>
        </p:spPr>
      </p:pic>
    </p:spTree>
    <p:extLst>
      <p:ext uri="{BB962C8B-B14F-4D97-AF65-F5344CB8AC3E}">
        <p14:creationId xmlns:p14="http://schemas.microsoft.com/office/powerpoint/2010/main" val="736591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102" y="954520"/>
            <a:ext cx="8848898" cy="5453427"/>
          </a:xfrm>
        </p:spPr>
        <p:txBody>
          <a:bodyPr>
            <a:normAutofit fontScale="92500" lnSpcReduction="20000"/>
          </a:bodyPr>
          <a:lstStyle/>
          <a:p>
            <a:r>
              <a:rPr lang="en-US" sz="2400" b="1" dirty="0"/>
              <a:t>Approach</a:t>
            </a:r>
          </a:p>
          <a:p>
            <a:pPr lvl="1"/>
            <a:r>
              <a:rPr lang="en-US" sz="2000" dirty="0"/>
              <a:t>Update PA and IL non-point base year inventory</a:t>
            </a:r>
          </a:p>
          <a:p>
            <a:pPr lvl="1"/>
            <a:r>
              <a:rPr lang="en-US" sz="2000" dirty="0"/>
              <a:t>Improve future-year projections where possible</a:t>
            </a:r>
          </a:p>
          <a:p>
            <a:pPr lvl="1"/>
            <a:r>
              <a:rPr lang="en-US" sz="2000" dirty="0"/>
              <a:t>Incorporate any state/MJO updates</a:t>
            </a:r>
          </a:p>
          <a:p>
            <a:r>
              <a:rPr lang="en-US" sz="2400" b="1" dirty="0"/>
              <a:t>Comments on beta</a:t>
            </a:r>
          </a:p>
          <a:p>
            <a:pPr lvl="1"/>
            <a:r>
              <a:rPr lang="en-US" sz="2000" dirty="0"/>
              <a:t>LADCO: Illinois VOC emissions seemed much higher than recent years</a:t>
            </a:r>
          </a:p>
          <a:p>
            <a:pPr lvl="1"/>
            <a:r>
              <a:rPr lang="en-US" sz="2000" dirty="0"/>
              <a:t>NJ: Add control to pipeline compressor(s)</a:t>
            </a:r>
          </a:p>
          <a:p>
            <a:pPr lvl="1"/>
            <a:r>
              <a:rPr lang="en-US" sz="2000" dirty="0"/>
              <a:t>AK: Comments provided; review under way</a:t>
            </a:r>
          </a:p>
          <a:p>
            <a:r>
              <a:rPr lang="en-US" sz="2400" b="1" dirty="0"/>
              <a:t>Differences from beta: base year</a:t>
            </a:r>
          </a:p>
          <a:p>
            <a:pPr lvl="1"/>
            <a:r>
              <a:rPr lang="en-US" sz="2000" b="1" dirty="0"/>
              <a:t>Pennsylvania</a:t>
            </a:r>
            <a:r>
              <a:rPr lang="en-US" sz="2000" dirty="0"/>
              <a:t> provided unconventional well-related emissions</a:t>
            </a:r>
          </a:p>
          <a:p>
            <a:pPr lvl="2"/>
            <a:r>
              <a:rPr lang="en-US" sz="2000" dirty="0"/>
              <a:t>EPA O&amp;G tool used to generate conventional well-related emissions</a:t>
            </a:r>
          </a:p>
          <a:p>
            <a:pPr lvl="2"/>
            <a:r>
              <a:rPr lang="en-US" sz="2000" dirty="0"/>
              <a:t>Impact: NOx up 16K tons and VOC down 56k tons</a:t>
            </a:r>
          </a:p>
          <a:p>
            <a:pPr lvl="1"/>
            <a:r>
              <a:rPr lang="en-US" sz="2000" b="1" dirty="0"/>
              <a:t>Illinois</a:t>
            </a:r>
            <a:r>
              <a:rPr lang="en-US" sz="2000" dirty="0"/>
              <a:t> provided updated active well information</a:t>
            </a:r>
          </a:p>
          <a:p>
            <a:pPr lvl="2"/>
            <a:r>
              <a:rPr lang="en-US" sz="2000" dirty="0"/>
              <a:t>48K active wells assumed in 2016beta but actual active wells about 20K</a:t>
            </a:r>
          </a:p>
          <a:p>
            <a:pPr lvl="2"/>
            <a:r>
              <a:rPr lang="en-US" sz="2000" dirty="0"/>
              <a:t>Impact: NOx down 14k tons and VOC down 48K tons</a:t>
            </a:r>
          </a:p>
          <a:p>
            <a:pPr lvl="1"/>
            <a:endParaRPr lang="en-US" sz="1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34636"/>
            <a:ext cx="8229600" cy="1143000"/>
          </a:xfrm>
        </p:spPr>
        <p:txBody>
          <a:bodyPr>
            <a:noAutofit/>
          </a:bodyPr>
          <a:lstStyle/>
          <a:p>
            <a:r>
              <a:rPr lang="en-US" sz="3200" dirty="0"/>
              <a:t>Oil and Gas Emissions Workgroup</a:t>
            </a:r>
          </a:p>
        </p:txBody>
      </p:sp>
    </p:spTree>
    <p:extLst>
      <p:ext uri="{BB962C8B-B14F-4D97-AF65-F5344CB8AC3E}">
        <p14:creationId xmlns:p14="http://schemas.microsoft.com/office/powerpoint/2010/main" val="328841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txBox="1">
            <a:spLocks noGrp="1"/>
          </p:cNvSpPr>
          <p:nvPr>
            <p:ph type="body" idx="1"/>
          </p:nvPr>
        </p:nvSpPr>
        <p:spPr>
          <a:xfrm>
            <a:off x="295102" y="954520"/>
            <a:ext cx="8848898" cy="5453427"/>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632"/>
              <a:buChar char="🞂"/>
            </a:pPr>
            <a:r>
              <a:rPr lang="en-US" sz="2400" b="1" dirty="0"/>
              <a:t>Differences from beta: base year (continued)</a:t>
            </a:r>
            <a:endParaRPr dirty="0"/>
          </a:p>
          <a:p>
            <a:pPr marL="621792" lvl="1" indent="-228600" algn="l" rtl="0">
              <a:spcBef>
                <a:spcPts val="324"/>
              </a:spcBef>
              <a:spcAft>
                <a:spcPts val="0"/>
              </a:spcAft>
              <a:buSzPts val="2000"/>
              <a:buChar char="◦"/>
            </a:pPr>
            <a:r>
              <a:rPr lang="en-US" sz="2000" b="1" dirty="0"/>
              <a:t>WRAP States</a:t>
            </a:r>
            <a:r>
              <a:rPr lang="en-US" sz="2000" dirty="0"/>
              <a:t> are compiling the results of a recent survey of oil and gas activity</a:t>
            </a:r>
            <a:endParaRPr dirty="0"/>
          </a:p>
          <a:p>
            <a:pPr marL="859536" lvl="2" indent="-228600" algn="l" rtl="0">
              <a:spcBef>
                <a:spcPts val="350"/>
              </a:spcBef>
              <a:spcAft>
                <a:spcPts val="0"/>
              </a:spcAft>
              <a:buSzPts val="2000"/>
              <a:buChar char="●"/>
            </a:pPr>
            <a:r>
              <a:rPr lang="en-US" sz="2000" dirty="0"/>
              <a:t>Will establish entirely new baseline for 7 states</a:t>
            </a:r>
            <a:endParaRPr dirty="0"/>
          </a:p>
          <a:p>
            <a:pPr marL="859536" lvl="2" indent="-228600" algn="l" rtl="0">
              <a:spcBef>
                <a:spcPts val="350"/>
              </a:spcBef>
              <a:spcAft>
                <a:spcPts val="0"/>
              </a:spcAft>
              <a:buSzPts val="2000"/>
              <a:buChar char="●"/>
            </a:pPr>
            <a:r>
              <a:rPr lang="en-US" sz="2000" dirty="0"/>
              <a:t>Planning to include the work in Version 1 of the O&amp;G EMP.  Goal: submit new baseline by July 10.</a:t>
            </a:r>
            <a:endParaRPr dirty="0"/>
          </a:p>
          <a:p>
            <a:pPr marL="365760" lvl="0" indent="-256032" algn="l" rtl="0">
              <a:spcBef>
                <a:spcPts val="400"/>
              </a:spcBef>
              <a:spcAft>
                <a:spcPts val="0"/>
              </a:spcAft>
              <a:buSzPts val="1632"/>
              <a:buChar char="🞂"/>
            </a:pPr>
            <a:r>
              <a:rPr lang="en-US" sz="2400" b="1" dirty="0"/>
              <a:t>Differences from beta: future-year projections</a:t>
            </a:r>
            <a:endParaRPr dirty="0"/>
          </a:p>
          <a:p>
            <a:pPr marL="621792" lvl="1" indent="-228600" algn="l" rtl="0">
              <a:spcBef>
                <a:spcPts val="324"/>
              </a:spcBef>
              <a:spcAft>
                <a:spcPts val="0"/>
              </a:spcAft>
              <a:buSzPts val="2000"/>
              <a:buChar char="◦"/>
            </a:pPr>
            <a:r>
              <a:rPr lang="en-US" sz="2000" dirty="0"/>
              <a:t>Production-related sources (SCCs in nonpoint and NAICS in point sources) to use AEO2019 reference case (used AEO2018 in beta)</a:t>
            </a:r>
            <a:endParaRPr dirty="0"/>
          </a:p>
          <a:p>
            <a:pPr marL="621792" lvl="1" indent="-228600" algn="l" rtl="0">
              <a:spcBef>
                <a:spcPts val="324"/>
              </a:spcBef>
              <a:spcAft>
                <a:spcPts val="0"/>
              </a:spcAft>
              <a:buSzPts val="2000"/>
              <a:buChar char="◦"/>
            </a:pPr>
            <a:r>
              <a:rPr lang="en-US" sz="2000" dirty="0"/>
              <a:t>Investigating a change to projection of non-point exploration-related sources</a:t>
            </a:r>
            <a:endParaRPr dirty="0"/>
          </a:p>
          <a:p>
            <a:pPr marL="859536" lvl="2" indent="-228600" algn="l" rtl="0">
              <a:spcBef>
                <a:spcPts val="350"/>
              </a:spcBef>
              <a:spcAft>
                <a:spcPts val="0"/>
              </a:spcAft>
              <a:buSzPts val="1800"/>
              <a:buChar char="●"/>
            </a:pPr>
            <a:r>
              <a:rPr lang="en-US" sz="1800" dirty="0"/>
              <a:t>Used average of 2014 and 2016 activity in beta platform</a:t>
            </a:r>
            <a:endParaRPr dirty="0"/>
          </a:p>
          <a:p>
            <a:pPr marL="859536" lvl="2" indent="-228600" algn="l" rtl="0">
              <a:spcBef>
                <a:spcPts val="350"/>
              </a:spcBef>
              <a:spcAft>
                <a:spcPts val="0"/>
              </a:spcAft>
              <a:buSzPts val="1800"/>
              <a:buChar char="●"/>
            </a:pPr>
            <a:r>
              <a:rPr lang="en-US" sz="1800" dirty="0"/>
              <a:t>May use average of 2014-2017 activity in v1 platform</a:t>
            </a:r>
            <a:endParaRPr dirty="0"/>
          </a:p>
          <a:p>
            <a:pPr marL="621792" lvl="1" indent="-228600" algn="l" rtl="0">
              <a:spcBef>
                <a:spcPts val="324"/>
              </a:spcBef>
              <a:spcAft>
                <a:spcPts val="0"/>
              </a:spcAft>
              <a:buSzPts val="2000"/>
              <a:buChar char="◦"/>
            </a:pPr>
            <a:r>
              <a:rPr lang="en-US" sz="2000" dirty="0"/>
              <a:t>Add NJ control information for pipeline compressor(s)</a:t>
            </a:r>
            <a:endParaRPr dirty="0"/>
          </a:p>
          <a:p>
            <a:pPr marL="621792" lvl="1" indent="-114300" algn="l" rtl="0">
              <a:spcBef>
                <a:spcPts val="324"/>
              </a:spcBef>
              <a:spcAft>
                <a:spcPts val="0"/>
              </a:spcAft>
              <a:buSzPts val="1800"/>
              <a:buNone/>
            </a:pPr>
            <a:endParaRPr sz="1800" dirty="0"/>
          </a:p>
        </p:txBody>
      </p:sp>
      <p:sp>
        <p:nvSpPr>
          <p:cNvPr id="279" name="Google Shape;279;p24"/>
          <p:cNvSpPr txBox="1">
            <a:spLocks noGrp="1"/>
          </p:cNvSpPr>
          <p:nvPr>
            <p:ph type="sldNum" idx="12"/>
          </p:nvPr>
        </p:nvSpPr>
        <p:spPr>
          <a:xfrm>
            <a:off x="8647272" y="6407948"/>
            <a:ext cx="365760" cy="3651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Lucida Sans"/>
              <a:buNone/>
            </a:pPr>
            <a:fld id="{00000000-1234-1234-1234-123412341234}" type="slidenum">
              <a:rPr lang="en-US" sz="1000" b="0" i="0" u="none" strike="noStrike" cap="none">
                <a:solidFill>
                  <a:srgbClr val="000000"/>
                </a:solidFill>
                <a:latin typeface="Lucida Sans"/>
                <a:ea typeface="Lucida Sans"/>
                <a:cs typeface="Lucida Sans"/>
                <a:sym typeface="Lucida Sans"/>
              </a:rPr>
              <a:t>25</a:t>
            </a:fld>
            <a:endParaRPr sz="1000" b="0" i="0" u="none" strike="noStrike" cap="none">
              <a:solidFill>
                <a:srgbClr val="000000"/>
              </a:solidFill>
              <a:latin typeface="Lucida Sans"/>
              <a:ea typeface="Lucida Sans"/>
              <a:cs typeface="Lucida Sans"/>
              <a:sym typeface="Lucida Sans"/>
            </a:endParaRPr>
          </a:p>
        </p:txBody>
      </p:sp>
      <p:sp>
        <p:nvSpPr>
          <p:cNvPr id="280" name="Google Shape;280;p24"/>
          <p:cNvSpPr txBox="1">
            <a:spLocks noGrp="1"/>
          </p:cNvSpPr>
          <p:nvPr>
            <p:ph type="title"/>
          </p:nvPr>
        </p:nvSpPr>
        <p:spPr>
          <a:xfrm>
            <a:off x="457200" y="3463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Lucida Sans"/>
              <a:buNone/>
            </a:pPr>
            <a:r>
              <a:rPr lang="en-US" sz="3200"/>
              <a:t>Oil and Gas Emissions Workgroup</a:t>
            </a:r>
            <a:endParaRPr/>
          </a:p>
        </p:txBody>
      </p:sp>
    </p:spTree>
    <p:extLst>
      <p:ext uri="{BB962C8B-B14F-4D97-AF65-F5344CB8AC3E}">
        <p14:creationId xmlns:p14="http://schemas.microsoft.com/office/powerpoint/2010/main" val="273686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body" idx="1"/>
          </p:nvPr>
        </p:nvSpPr>
        <p:spPr>
          <a:xfrm>
            <a:off x="239684" y="1295400"/>
            <a:ext cx="8555832" cy="5112548"/>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632"/>
              <a:buChar char="🞂"/>
            </a:pPr>
            <a:r>
              <a:rPr lang="en-US" sz="2400" b="1" dirty="0"/>
              <a:t>Differences from beta: future-year projections (continued)</a:t>
            </a:r>
            <a:endParaRPr dirty="0"/>
          </a:p>
          <a:p>
            <a:pPr marL="621792" lvl="1" indent="-228600" algn="l" rtl="0">
              <a:spcBef>
                <a:spcPts val="324"/>
              </a:spcBef>
              <a:spcAft>
                <a:spcPts val="0"/>
              </a:spcAft>
              <a:buSzPts val="2000"/>
              <a:buChar char="◦"/>
            </a:pPr>
            <a:r>
              <a:rPr lang="en-US" sz="2000" dirty="0"/>
              <a:t>WRAP states are planning to use a different projections approach based on their experience with the NEPA EIS process.  (Currently in discussion.)</a:t>
            </a:r>
            <a:endParaRPr dirty="0"/>
          </a:p>
          <a:p>
            <a:pPr marL="621792" lvl="1" indent="-228600" algn="l" rtl="0">
              <a:spcBef>
                <a:spcPts val="324"/>
              </a:spcBef>
              <a:spcAft>
                <a:spcPts val="0"/>
              </a:spcAft>
              <a:buSzPts val="2000"/>
              <a:buChar char="◦"/>
            </a:pPr>
            <a:r>
              <a:rPr lang="en-US" sz="2000" dirty="0"/>
              <a:t>Workgroup planning to allow states to substitute their own approach (possibly more granular than the national defaults) if justified and documented.</a:t>
            </a:r>
            <a:endParaRPr dirty="0"/>
          </a:p>
          <a:p>
            <a:pPr marL="365760" lvl="0" indent="-256032" algn="l" rtl="0">
              <a:spcBef>
                <a:spcPts val="400"/>
              </a:spcBef>
              <a:spcAft>
                <a:spcPts val="0"/>
              </a:spcAft>
              <a:buSzPts val="1632"/>
              <a:buChar char="🞂"/>
            </a:pPr>
            <a:r>
              <a:rPr lang="en-US" sz="2400" b="1" dirty="0"/>
              <a:t>Milestones</a:t>
            </a:r>
            <a:endParaRPr dirty="0"/>
          </a:p>
          <a:p>
            <a:pPr marL="621792" lvl="1" indent="-228600" algn="l" rtl="0">
              <a:spcBef>
                <a:spcPts val="324"/>
              </a:spcBef>
              <a:spcAft>
                <a:spcPts val="0"/>
              </a:spcAft>
              <a:buSzPts val="2000"/>
              <a:buChar char="◦"/>
            </a:pPr>
            <a:r>
              <a:rPr lang="en-US" sz="2000" dirty="0"/>
              <a:t>Expected review date: July 19</a:t>
            </a:r>
            <a:endParaRPr dirty="0"/>
          </a:p>
          <a:p>
            <a:pPr marL="621792" lvl="1" indent="-228600" algn="l" rtl="0">
              <a:spcBef>
                <a:spcPts val="324"/>
              </a:spcBef>
              <a:spcAft>
                <a:spcPts val="0"/>
              </a:spcAft>
              <a:buSzPts val="2000"/>
              <a:buChar char="◦"/>
            </a:pPr>
            <a:r>
              <a:rPr lang="en-US" sz="2000" dirty="0"/>
              <a:t>Expected release date: </a:t>
            </a:r>
            <a:endParaRPr dirty="0"/>
          </a:p>
          <a:p>
            <a:pPr marL="859536" lvl="2" indent="-228600" algn="l" rtl="0">
              <a:spcBef>
                <a:spcPts val="350"/>
              </a:spcBef>
              <a:spcAft>
                <a:spcPts val="0"/>
              </a:spcAft>
              <a:buSzPts val="2000"/>
              <a:buChar char="●"/>
            </a:pPr>
            <a:r>
              <a:rPr lang="en-US" sz="2000" dirty="0"/>
              <a:t>Base year inventory :  July 31</a:t>
            </a:r>
            <a:endParaRPr dirty="0"/>
          </a:p>
          <a:p>
            <a:pPr marL="859536" lvl="2" indent="-228600" algn="l" rtl="0">
              <a:spcBef>
                <a:spcPts val="350"/>
              </a:spcBef>
              <a:spcAft>
                <a:spcPts val="0"/>
              </a:spcAft>
              <a:buSzPts val="2000"/>
              <a:buChar char="●"/>
            </a:pPr>
            <a:r>
              <a:rPr lang="en-US" sz="2000" dirty="0"/>
              <a:t>Future-year inventory:  Aug 31</a:t>
            </a:r>
            <a:endParaRPr dirty="0"/>
          </a:p>
          <a:p>
            <a:pPr marL="621792" lvl="1" indent="-101600" algn="l" rtl="0">
              <a:spcBef>
                <a:spcPts val="324"/>
              </a:spcBef>
              <a:spcAft>
                <a:spcPts val="0"/>
              </a:spcAft>
              <a:buSzPts val="2000"/>
              <a:buNone/>
            </a:pPr>
            <a:endParaRPr sz="2000" dirty="0"/>
          </a:p>
        </p:txBody>
      </p:sp>
      <p:sp>
        <p:nvSpPr>
          <p:cNvPr id="286" name="Google Shape;286;p25"/>
          <p:cNvSpPr txBox="1">
            <a:spLocks noGrp="1"/>
          </p:cNvSpPr>
          <p:nvPr>
            <p:ph type="sldNum" idx="12"/>
          </p:nvPr>
        </p:nvSpPr>
        <p:spPr>
          <a:xfrm>
            <a:off x="8647272" y="6407948"/>
            <a:ext cx="365760" cy="3651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Lucida Sans"/>
              <a:buNone/>
            </a:pPr>
            <a:fld id="{00000000-1234-1234-1234-123412341234}" type="slidenum">
              <a:rPr lang="en-US" sz="1000" b="0" i="0" u="none" strike="noStrike" cap="none">
                <a:solidFill>
                  <a:srgbClr val="000000"/>
                </a:solidFill>
                <a:latin typeface="Lucida Sans"/>
                <a:ea typeface="Lucida Sans"/>
                <a:cs typeface="Lucida Sans"/>
                <a:sym typeface="Lucida Sans"/>
              </a:rPr>
              <a:t>26</a:t>
            </a:fld>
            <a:endParaRPr sz="1000" b="0" i="0" u="none" strike="noStrike" cap="none">
              <a:solidFill>
                <a:srgbClr val="000000"/>
              </a:solidFill>
              <a:latin typeface="Lucida Sans"/>
              <a:ea typeface="Lucida Sans"/>
              <a:cs typeface="Lucida Sans"/>
              <a:sym typeface="Lucida Sans"/>
            </a:endParaRPr>
          </a:p>
        </p:txBody>
      </p:sp>
      <p:sp>
        <p:nvSpPr>
          <p:cNvPr id="287" name="Google Shape;287;p25"/>
          <p:cNvSpPr txBox="1">
            <a:spLocks noGrp="1"/>
          </p:cNvSpPr>
          <p:nvPr>
            <p:ph type="title"/>
          </p:nvPr>
        </p:nvSpPr>
        <p:spPr>
          <a:xfrm>
            <a:off x="457200" y="3463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Lucida Sans"/>
              <a:buNone/>
            </a:pPr>
            <a:r>
              <a:rPr lang="en-US" sz="3200"/>
              <a:t>Oil and Gas Emissions Workgroup</a:t>
            </a:r>
            <a:endParaRPr/>
          </a:p>
        </p:txBody>
      </p:sp>
    </p:spTree>
    <p:extLst>
      <p:ext uri="{BB962C8B-B14F-4D97-AF65-F5344CB8AC3E}">
        <p14:creationId xmlns:p14="http://schemas.microsoft.com/office/powerpoint/2010/main" val="3034096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11329-419F-EE44-B514-F9787DD2F428}"/>
              </a:ext>
            </a:extLst>
          </p:cNvPr>
          <p:cNvSpPr>
            <a:spLocks noGrp="1"/>
          </p:cNvSpPr>
          <p:nvPr>
            <p:ph idx="1"/>
          </p:nvPr>
        </p:nvSpPr>
        <p:spPr/>
        <p:txBody>
          <a:bodyPr/>
          <a:lstStyle/>
          <a:p>
            <a:r>
              <a:rPr lang="en-US" sz="2400" dirty="0">
                <a:cs typeface="Times New Roman" panose="02020603050405020304" pitchFamily="18" charset="0"/>
              </a:rPr>
              <a:t>Inputs for </a:t>
            </a:r>
            <a:r>
              <a:rPr lang="en-US" sz="2400" dirty="0">
                <a:cs typeface="Times New Roman" panose="02020603050405020304" pitchFamily="18" charset="0"/>
                <a:hlinkClick r:id="rId2"/>
              </a:rPr>
              <a:t>Collaborative Oil &amp; Gas WG</a:t>
            </a:r>
            <a:endParaRPr lang="en-US" sz="2400" dirty="0">
              <a:cs typeface="Times New Roman" panose="02020603050405020304" pitchFamily="18" charset="0"/>
            </a:endParaRPr>
          </a:p>
          <a:p>
            <a:pPr lvl="1"/>
            <a:r>
              <a:rPr lang="en-US" sz="2000" dirty="0">
                <a:cs typeface="Times New Roman" panose="02020603050405020304" pitchFamily="18" charset="0"/>
              </a:rPr>
              <a:t>Leveraging </a:t>
            </a:r>
            <a:r>
              <a:rPr lang="en-US" sz="2000" dirty="0">
                <a:cs typeface="Times New Roman" panose="02020603050405020304" pitchFamily="18" charset="0"/>
                <a:hlinkClick r:id="rId3"/>
              </a:rPr>
              <a:t>WRAP Oil &amp; Gas Work Group</a:t>
            </a:r>
            <a:r>
              <a:rPr lang="en-US" sz="2000" dirty="0">
                <a:cs typeface="Times New Roman" panose="02020603050405020304" pitchFamily="18" charset="0"/>
              </a:rPr>
              <a:t> and state-funded Regional Haze analysis efforts to:</a:t>
            </a:r>
          </a:p>
          <a:p>
            <a:pPr lvl="2"/>
            <a:r>
              <a:rPr lang="en-US" sz="1800" dirty="0">
                <a:cs typeface="Times New Roman" panose="02020603050405020304" pitchFamily="18" charset="0"/>
              </a:rPr>
              <a:t>Gather and refine state data well beyond NEI</a:t>
            </a:r>
          </a:p>
          <a:p>
            <a:pPr lvl="2"/>
            <a:r>
              <a:rPr lang="en-US" sz="1800" dirty="0">
                <a:cs typeface="Times New Roman" panose="02020603050405020304" pitchFamily="18" charset="0"/>
              </a:rPr>
              <a:t>Collect </a:t>
            </a:r>
            <a:r>
              <a:rPr lang="en-US" sz="1800" dirty="0">
                <a:cs typeface="Times New Roman" panose="02020603050405020304" pitchFamily="18" charset="0"/>
                <a:hlinkClick r:id="rId4"/>
              </a:rPr>
              <a:t>operator surveys</a:t>
            </a:r>
            <a:r>
              <a:rPr lang="en-US" sz="1800" dirty="0">
                <a:cs typeface="Times New Roman" panose="02020603050405020304" pitchFamily="18" charset="0"/>
              </a:rPr>
              <a:t> of current </a:t>
            </a:r>
            <a:r>
              <a:rPr lang="en-US" sz="1800" dirty="0">
                <a:cs typeface="Times New Roman" panose="02020603050405020304" pitchFamily="18" charset="0"/>
                <a:hlinkClick r:id="rId5"/>
              </a:rPr>
              <a:t>exploration and production operations</a:t>
            </a:r>
            <a:r>
              <a:rPr lang="en-US" sz="1800" dirty="0">
                <a:cs typeface="Times New Roman" panose="02020603050405020304" pitchFamily="18" charset="0"/>
              </a:rPr>
              <a:t>, then</a:t>
            </a:r>
          </a:p>
          <a:p>
            <a:pPr lvl="2"/>
            <a:r>
              <a:rPr lang="en-US" sz="1800" dirty="0">
                <a:cs typeface="Times New Roman" panose="02020603050405020304" pitchFamily="18" charset="0"/>
              </a:rPr>
              <a:t>Feed up-to-date survey-based emissions data into Collaborative v1 platform for 7 intermountain states</a:t>
            </a:r>
          </a:p>
          <a:p>
            <a:pPr lvl="1"/>
            <a:r>
              <a:rPr lang="en-US" sz="2000" dirty="0">
                <a:cs typeface="Times New Roman" panose="02020603050405020304" pitchFamily="18" charset="0"/>
              </a:rPr>
              <a:t>Also full sector projections for v1 using survey results to project for same basins and region</a:t>
            </a:r>
            <a:endParaRPr lang="en-US" dirty="0"/>
          </a:p>
        </p:txBody>
      </p:sp>
      <p:sp>
        <p:nvSpPr>
          <p:cNvPr id="3" name="Slide Number Placeholder 2">
            <a:extLst>
              <a:ext uri="{FF2B5EF4-FFF2-40B4-BE49-F238E27FC236}">
                <a16:creationId xmlns:a16="http://schemas.microsoft.com/office/drawing/2014/main" id="{350974AC-755A-054E-B712-3FABB576386E}"/>
              </a:ext>
            </a:extLst>
          </p:cNvPr>
          <p:cNvSpPr>
            <a:spLocks noGrp="1"/>
          </p:cNvSpPr>
          <p:nvPr>
            <p:ph type="sldNum" sz="quarter" idx="12"/>
          </p:nvPr>
        </p:nvSpPr>
        <p:spPr/>
        <p:txBody>
          <a:bodyPr/>
          <a:lstStyle/>
          <a:p>
            <a:fld id="{61C894BD-DCE2-4A96-A9AF-225BBEAC2A40}" type="slidenum">
              <a:rPr lang="en-US" smtClean="0"/>
              <a:pPr/>
              <a:t>27</a:t>
            </a:fld>
            <a:endParaRPr lang="en-US"/>
          </a:p>
        </p:txBody>
      </p:sp>
      <p:sp>
        <p:nvSpPr>
          <p:cNvPr id="4" name="Title 3">
            <a:extLst>
              <a:ext uri="{FF2B5EF4-FFF2-40B4-BE49-F238E27FC236}">
                <a16:creationId xmlns:a16="http://schemas.microsoft.com/office/drawing/2014/main" id="{03B74D18-DA30-EA4E-B453-CF45195875A9}"/>
              </a:ext>
            </a:extLst>
          </p:cNvPr>
          <p:cNvSpPr>
            <a:spLocks noGrp="1"/>
          </p:cNvSpPr>
          <p:nvPr>
            <p:ph type="title"/>
          </p:nvPr>
        </p:nvSpPr>
        <p:spPr/>
        <p:txBody>
          <a:bodyPr>
            <a:normAutofit fontScale="90000"/>
          </a:bodyPr>
          <a:lstStyle/>
          <a:p>
            <a:r>
              <a:rPr lang="en-US" dirty="0"/>
              <a:t>Western U.S. Oil and Gas Inventory Work</a:t>
            </a:r>
          </a:p>
        </p:txBody>
      </p:sp>
    </p:spTree>
    <p:extLst>
      <p:ext uri="{BB962C8B-B14F-4D97-AF65-F5344CB8AC3E}">
        <p14:creationId xmlns:p14="http://schemas.microsoft.com/office/powerpoint/2010/main" val="982908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740152"/>
            <a:ext cx="8784432" cy="3322316"/>
          </a:xfrm>
        </p:spPr>
        <p:txBody>
          <a:bodyPr>
            <a:normAutofit/>
          </a:bodyPr>
          <a:lstStyle/>
          <a:p>
            <a:r>
              <a:rPr lang="en-US" sz="2800" b="1" u="sng" dirty="0"/>
              <a:t>Co-leads</a:t>
            </a:r>
            <a:r>
              <a:rPr lang="en-US" sz="2800" dirty="0"/>
              <a:t>: </a:t>
            </a:r>
            <a:r>
              <a:rPr lang="en-US" sz="2600" dirty="0"/>
              <a:t>Julie McDill (MARAMA), Alison Eyth (EPA OAQPS)</a:t>
            </a:r>
          </a:p>
          <a:p>
            <a:pPr marL="109728" indent="0">
              <a:buNone/>
            </a:pPr>
            <a:endParaRPr lang="en-US" sz="2600" dirty="0"/>
          </a:p>
          <a:p>
            <a:r>
              <a:rPr lang="en-US" sz="2800" b="1" u="sng" dirty="0"/>
              <a:t>Schedule</a:t>
            </a:r>
            <a:r>
              <a:rPr lang="en-US" sz="2800" dirty="0"/>
              <a:t>: </a:t>
            </a:r>
            <a:r>
              <a:rPr lang="en-US" sz="2400" dirty="0"/>
              <a:t>Calls 3</a:t>
            </a:r>
            <a:r>
              <a:rPr lang="en-US" sz="2400" baseline="30000" dirty="0"/>
              <a:t>rd</a:t>
            </a:r>
            <a:r>
              <a:rPr lang="en-US" sz="2400" dirty="0"/>
              <a:t> Thursday at 2:00pm ET</a:t>
            </a:r>
          </a:p>
          <a:p>
            <a:pPr marL="109728" indent="0">
              <a:buNone/>
            </a:pPr>
            <a:endParaRPr lang="en-US" sz="2600" dirty="0"/>
          </a:p>
          <a:p>
            <a:r>
              <a:rPr lang="en-US" sz="2800" b="1" u="sng" dirty="0"/>
              <a:t>Wiki</a:t>
            </a:r>
            <a:r>
              <a:rPr lang="en-US" sz="2800" dirty="0"/>
              <a:t>: </a:t>
            </a:r>
            <a:r>
              <a:rPr lang="en-US" sz="2400" dirty="0">
                <a:hlinkClick r:id="rId3"/>
              </a:rPr>
              <a:t>http://views.cira.colostate.edu/wiki/wiki/9181</a:t>
            </a:r>
            <a:endParaRPr lang="en-US" sz="2400" dirty="0"/>
          </a:p>
          <a:p>
            <a:pPr marL="109728" indent="0">
              <a:buNone/>
            </a:pPr>
            <a:r>
              <a:rPr lang="en-US" sz="2400" dirty="0"/>
              <a:t>  </a:t>
            </a:r>
            <a:endParaRPr lang="en-US" sz="2300" dirty="0"/>
          </a:p>
          <a:p>
            <a:endParaRPr lang="en-US" sz="2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28</a:t>
            </a:fld>
            <a:endParaRPr lang="en-US"/>
          </a:p>
        </p:txBody>
      </p:sp>
      <p:sp>
        <p:nvSpPr>
          <p:cNvPr id="4" name="Title 3"/>
          <p:cNvSpPr>
            <a:spLocks noGrp="1"/>
          </p:cNvSpPr>
          <p:nvPr>
            <p:ph type="title"/>
          </p:nvPr>
        </p:nvSpPr>
        <p:spPr>
          <a:xfrm>
            <a:off x="304800" y="587186"/>
            <a:ext cx="4953000" cy="1447800"/>
          </a:xfrm>
        </p:spPr>
        <p:txBody>
          <a:bodyPr>
            <a:noAutofit/>
          </a:bodyPr>
          <a:lstStyle/>
          <a:p>
            <a:pPr algn="ctr"/>
            <a:r>
              <a:rPr lang="en-US" sz="4400" dirty="0"/>
              <a:t>Onroad Mobile Workgroup</a:t>
            </a:r>
          </a:p>
        </p:txBody>
      </p:sp>
      <p:pic>
        <p:nvPicPr>
          <p:cNvPr id="7" name="Picture 6">
            <a:extLst>
              <a:ext uri="{FF2B5EF4-FFF2-40B4-BE49-F238E27FC236}">
                <a16:creationId xmlns:a16="http://schemas.microsoft.com/office/drawing/2014/main" id="{2D568F03-0B2D-DF47-A602-5847E61F1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76200"/>
            <a:ext cx="3478141" cy="246977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42968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DCD5B-A73F-46C6-A716-B8E660F2A16F}"/>
              </a:ext>
            </a:extLst>
          </p:cNvPr>
          <p:cNvSpPr>
            <a:spLocks noGrp="1"/>
          </p:cNvSpPr>
          <p:nvPr>
            <p:ph idx="1"/>
          </p:nvPr>
        </p:nvSpPr>
        <p:spPr>
          <a:xfrm>
            <a:off x="401630" y="1379455"/>
            <a:ext cx="8229600" cy="4843268"/>
          </a:xfrm>
        </p:spPr>
        <p:txBody>
          <a:bodyPr>
            <a:normAutofit/>
          </a:bodyPr>
          <a:lstStyle/>
          <a:p>
            <a:pPr>
              <a:spcAft>
                <a:spcPts val="300"/>
              </a:spcAft>
            </a:pPr>
            <a:r>
              <a:rPr lang="en-US" dirty="0"/>
              <a:t>About a dozen state and local agencies submitted activity data for 2016, 2023, and 2028</a:t>
            </a:r>
          </a:p>
          <a:p>
            <a:pPr lvl="1">
              <a:spcAft>
                <a:spcPts val="300"/>
              </a:spcAft>
            </a:pPr>
            <a:r>
              <a:rPr lang="en-US" dirty="0"/>
              <a:t>EPA allocated submitted activity to SCCs and projected activity for remaining areas</a:t>
            </a:r>
          </a:p>
          <a:p>
            <a:pPr>
              <a:spcBef>
                <a:spcPts val="600"/>
              </a:spcBef>
            </a:pPr>
            <a:r>
              <a:rPr lang="en-US" dirty="0"/>
              <a:t>EPA ran SMOKE-MOVES to produce emissions for 2016, 2023, and 2028</a:t>
            </a:r>
          </a:p>
          <a:p>
            <a:pPr lvl="1">
              <a:spcBef>
                <a:spcPts val="600"/>
              </a:spcBef>
            </a:pPr>
            <a:r>
              <a:rPr lang="en-US" dirty="0"/>
              <a:t>MOVES 2014NEIv2 input databases were reconfigured to 2016, 2023, and 2028 and used to create emission factors</a:t>
            </a:r>
          </a:p>
          <a:p>
            <a:pPr lvl="1">
              <a:spcBef>
                <a:spcPts val="600"/>
              </a:spcBef>
            </a:pPr>
            <a:r>
              <a:rPr lang="en-US" dirty="0"/>
              <a:t>2016 meteorology and spatial surrogates</a:t>
            </a:r>
          </a:p>
          <a:p>
            <a:endParaRPr lang="en-US" dirty="0"/>
          </a:p>
        </p:txBody>
      </p:sp>
      <p:sp>
        <p:nvSpPr>
          <p:cNvPr id="3" name="Slide Number Placeholder 2">
            <a:extLst>
              <a:ext uri="{FF2B5EF4-FFF2-40B4-BE49-F238E27FC236}">
                <a16:creationId xmlns:a16="http://schemas.microsoft.com/office/drawing/2014/main" id="{E279508E-B34D-4721-8C72-73D45A1C12DC}"/>
              </a:ext>
            </a:extLst>
          </p:cNvPr>
          <p:cNvSpPr>
            <a:spLocks noGrp="1"/>
          </p:cNvSpPr>
          <p:nvPr>
            <p:ph type="sldNum" sz="quarter" idx="12"/>
          </p:nvPr>
        </p:nvSpPr>
        <p:spPr/>
        <p:txBody>
          <a:bodyPr/>
          <a:lstStyle/>
          <a:p>
            <a:fld id="{61C894BD-DCE2-4A96-A9AF-225BBEAC2A40}" type="slidenum">
              <a:rPr lang="en-US" smtClean="0"/>
              <a:pPr/>
              <a:t>29</a:t>
            </a:fld>
            <a:endParaRPr lang="en-US"/>
          </a:p>
        </p:txBody>
      </p:sp>
      <p:sp>
        <p:nvSpPr>
          <p:cNvPr id="4" name="Title 3">
            <a:extLst>
              <a:ext uri="{FF2B5EF4-FFF2-40B4-BE49-F238E27FC236}">
                <a16:creationId xmlns:a16="http://schemas.microsoft.com/office/drawing/2014/main" id="{05EC3EA0-9433-425D-B62E-F658E4AEB82A}"/>
              </a:ext>
            </a:extLst>
          </p:cNvPr>
          <p:cNvSpPr>
            <a:spLocks noGrp="1"/>
          </p:cNvSpPr>
          <p:nvPr>
            <p:ph type="title"/>
          </p:nvPr>
        </p:nvSpPr>
        <p:spPr/>
        <p:txBody>
          <a:bodyPr>
            <a:normAutofit/>
          </a:bodyPr>
          <a:lstStyle/>
          <a:p>
            <a:r>
              <a:rPr lang="en-US" dirty="0"/>
              <a:t>Onroad Beta Recap</a:t>
            </a:r>
          </a:p>
        </p:txBody>
      </p:sp>
    </p:spTree>
    <p:extLst>
      <p:ext uri="{BB962C8B-B14F-4D97-AF65-F5344CB8AC3E}">
        <p14:creationId xmlns:p14="http://schemas.microsoft.com/office/powerpoint/2010/main" val="328664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272" y="1484127"/>
            <a:ext cx="8382000" cy="4764273"/>
          </a:xfrm>
        </p:spPr>
        <p:txBody>
          <a:bodyPr>
            <a:normAutofit/>
          </a:bodyPr>
          <a:lstStyle/>
          <a:p>
            <a:pPr>
              <a:spcAft>
                <a:spcPts val="400"/>
              </a:spcAft>
            </a:pPr>
            <a:r>
              <a:rPr lang="en-US" sz="2400" dirty="0"/>
              <a:t>A new multi-purpose emissions modeling platform (EMP) based on the 2014 National Emissions Inventory version 2 (2014NEIv2) is needed</a:t>
            </a:r>
          </a:p>
          <a:p>
            <a:pPr lvl="1">
              <a:spcAft>
                <a:spcPts val="400"/>
              </a:spcAft>
            </a:pPr>
            <a:r>
              <a:rPr lang="en-US" sz="2000" dirty="0"/>
              <a:t>State Implementation Plans, federal analyses</a:t>
            </a:r>
          </a:p>
          <a:p>
            <a:pPr lvl="1"/>
            <a:r>
              <a:rPr lang="en-US" sz="2000" dirty="0"/>
              <a:t>For the first time, EPA, states, and MJOs are engaging in collaborative EMP development </a:t>
            </a:r>
          </a:p>
          <a:p>
            <a:pPr lvl="1"/>
            <a:r>
              <a:rPr lang="en-US" sz="2000" dirty="0"/>
              <a:t>The 2016 base year was selected via a collaborative process</a:t>
            </a:r>
          </a:p>
          <a:p>
            <a:r>
              <a:rPr lang="en-US" sz="2400" dirty="0"/>
              <a:t>Future years selected due to regulatory relevance</a:t>
            </a:r>
          </a:p>
          <a:p>
            <a:pPr lvl="1"/>
            <a:r>
              <a:rPr lang="en-US" sz="2000" dirty="0"/>
              <a:t>2023 is relevant for Ozone NAAQS moderate areas</a:t>
            </a:r>
          </a:p>
          <a:p>
            <a:pPr lvl="2"/>
            <a:r>
              <a:rPr lang="en-US" sz="1800" dirty="0"/>
              <a:t>2020 is being created by some states/regions for 2008 O3 NAAQS attainment demonstration modeling</a:t>
            </a:r>
          </a:p>
          <a:p>
            <a:pPr lvl="1"/>
            <a:r>
              <a:rPr lang="en-US" sz="2000" dirty="0"/>
              <a:t>2028 for regional haze</a:t>
            </a:r>
          </a:p>
          <a:p>
            <a:pPr marL="393192" lvl="1"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3</a:t>
            </a:fld>
            <a:endParaRPr lang="en-US"/>
          </a:p>
        </p:txBody>
      </p:sp>
      <p:sp>
        <p:nvSpPr>
          <p:cNvPr id="5" name="Title 4"/>
          <p:cNvSpPr>
            <a:spLocks noGrp="1"/>
          </p:cNvSpPr>
          <p:nvPr>
            <p:ph type="title"/>
          </p:nvPr>
        </p:nvSpPr>
        <p:spPr>
          <a:xfrm>
            <a:off x="457200" y="274638"/>
            <a:ext cx="8458200" cy="944562"/>
          </a:xfrm>
        </p:spPr>
        <p:txBody>
          <a:bodyPr>
            <a:noAutofit/>
          </a:bodyPr>
          <a:lstStyle/>
          <a:p>
            <a:r>
              <a:rPr lang="en-US" sz="3600" dirty="0"/>
              <a:t>Overview of the Platform Collaborative</a:t>
            </a:r>
          </a:p>
        </p:txBody>
      </p:sp>
    </p:spTree>
    <p:extLst>
      <p:ext uri="{BB962C8B-B14F-4D97-AF65-F5344CB8AC3E}">
        <p14:creationId xmlns:p14="http://schemas.microsoft.com/office/powerpoint/2010/main" val="34736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64AA97-EED2-4BC0-ACE1-07BED5FE2304}"/>
              </a:ext>
            </a:extLst>
          </p:cNvPr>
          <p:cNvSpPr>
            <a:spLocks noGrp="1"/>
          </p:cNvSpPr>
          <p:nvPr>
            <p:ph type="sldNum" sz="quarter" idx="12"/>
          </p:nvPr>
        </p:nvSpPr>
        <p:spPr/>
        <p:txBody>
          <a:bodyPr/>
          <a:lstStyle/>
          <a:p>
            <a:fld id="{61C894BD-DCE2-4A96-A9AF-225BBEAC2A40}" type="slidenum">
              <a:rPr lang="en-US" smtClean="0"/>
              <a:pPr/>
              <a:t>30</a:t>
            </a:fld>
            <a:endParaRPr lang="en-US"/>
          </a:p>
        </p:txBody>
      </p:sp>
      <p:sp>
        <p:nvSpPr>
          <p:cNvPr id="5" name="Title 4">
            <a:extLst>
              <a:ext uri="{FF2B5EF4-FFF2-40B4-BE49-F238E27FC236}">
                <a16:creationId xmlns:a16="http://schemas.microsoft.com/office/drawing/2014/main" id="{343E9A59-FA3B-4711-8BDB-B2B915270621}"/>
              </a:ext>
            </a:extLst>
          </p:cNvPr>
          <p:cNvSpPr>
            <a:spLocks noGrp="1"/>
          </p:cNvSpPr>
          <p:nvPr>
            <p:ph type="title"/>
          </p:nvPr>
        </p:nvSpPr>
        <p:spPr/>
        <p:txBody>
          <a:bodyPr>
            <a:normAutofit fontScale="90000"/>
          </a:bodyPr>
          <a:lstStyle/>
          <a:p>
            <a:r>
              <a:rPr lang="en-US" dirty="0"/>
              <a:t>2016 Beta U.S. </a:t>
            </a:r>
            <a:r>
              <a:rPr lang="en-US" dirty="0" err="1"/>
              <a:t>Onroad</a:t>
            </a:r>
            <a:r>
              <a:rPr lang="en-US" dirty="0"/>
              <a:t> Emissions</a:t>
            </a:r>
          </a:p>
        </p:txBody>
      </p:sp>
      <p:graphicFrame>
        <p:nvGraphicFramePr>
          <p:cNvPr id="8" name="Content Placeholder 7">
            <a:extLst>
              <a:ext uri="{FF2B5EF4-FFF2-40B4-BE49-F238E27FC236}">
                <a16:creationId xmlns:a16="http://schemas.microsoft.com/office/drawing/2014/main" id="{20BE67B9-7BD5-487E-BFC2-F77FAC924658}"/>
              </a:ext>
            </a:extLst>
          </p:cNvPr>
          <p:cNvGraphicFramePr>
            <a:graphicFrameLocks noGrp="1"/>
          </p:cNvGraphicFramePr>
          <p:nvPr>
            <p:ph idx="1"/>
            <p:extLst/>
          </p:nvPr>
        </p:nvGraphicFramePr>
        <p:xfrm>
          <a:off x="304800" y="1417638"/>
          <a:ext cx="8708232" cy="488394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6289060-053C-4EFB-840C-FE2D55629DF2}"/>
              </a:ext>
            </a:extLst>
          </p:cNvPr>
          <p:cNvSpPr txBox="1"/>
          <p:nvPr/>
        </p:nvSpPr>
        <p:spPr>
          <a:xfrm>
            <a:off x="3845607" y="6211669"/>
            <a:ext cx="5012911" cy="646331"/>
          </a:xfrm>
          <a:prstGeom prst="rect">
            <a:avLst/>
          </a:prstGeom>
          <a:noFill/>
        </p:spPr>
        <p:txBody>
          <a:bodyPr wrap="none" rtlCol="0">
            <a:spAutoFit/>
          </a:bodyPr>
          <a:lstStyle/>
          <a:p>
            <a:r>
              <a:rPr lang="en-US" dirty="0"/>
              <a:t>CO (not shown), NOx, and VOC are biggest</a:t>
            </a:r>
            <a:br>
              <a:rPr lang="en-US" dirty="0"/>
            </a:br>
            <a:r>
              <a:rPr lang="en-US" dirty="0"/>
              <a:t>Emissions trending down in future</a:t>
            </a:r>
          </a:p>
        </p:txBody>
      </p:sp>
    </p:spTree>
    <p:extLst>
      <p:ext uri="{BB962C8B-B14F-4D97-AF65-F5344CB8AC3E}">
        <p14:creationId xmlns:p14="http://schemas.microsoft.com/office/powerpoint/2010/main" val="2523111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552" y="1143000"/>
            <a:ext cx="8037672" cy="5264948"/>
          </a:xfrm>
        </p:spPr>
        <p:txBody>
          <a:bodyPr>
            <a:normAutofit fontScale="85000" lnSpcReduction="20000"/>
          </a:bodyPr>
          <a:lstStyle/>
          <a:p>
            <a:pPr>
              <a:spcAft>
                <a:spcPts val="600"/>
              </a:spcAft>
            </a:pPr>
            <a:r>
              <a:rPr lang="en-US" sz="2400" b="1" dirty="0"/>
              <a:t>Approach (Status)</a:t>
            </a:r>
          </a:p>
          <a:p>
            <a:pPr lvl="1">
              <a:spcAft>
                <a:spcPts val="600"/>
              </a:spcAft>
            </a:pPr>
            <a:r>
              <a:rPr lang="en-US" sz="2000" dirty="0"/>
              <a:t>New state-supplied MOVES input data will be incorporated (ongoing)</a:t>
            </a:r>
          </a:p>
          <a:p>
            <a:pPr lvl="1">
              <a:spcAft>
                <a:spcPts val="600"/>
              </a:spcAft>
            </a:pPr>
            <a:r>
              <a:rPr lang="en-US" sz="2000" dirty="0"/>
              <a:t>Activity data (VMT and VPOP) will be updated only for states that provided new data for 2016v1 (almost final)</a:t>
            </a:r>
          </a:p>
          <a:p>
            <a:pPr lvl="1">
              <a:spcAft>
                <a:spcPts val="600"/>
              </a:spcAft>
            </a:pPr>
            <a:r>
              <a:rPr lang="en-US" sz="2000" dirty="0"/>
              <a:t>Hoteling hours will be reduced based on new information (soon)</a:t>
            </a:r>
          </a:p>
          <a:p>
            <a:pPr lvl="1">
              <a:spcAft>
                <a:spcPts val="600"/>
              </a:spcAft>
            </a:pPr>
            <a:r>
              <a:rPr lang="en-US" sz="2000" dirty="0"/>
              <a:t>Vehicle age distributions to be updated to represent 2016 based on CRC A-115 VIN decode project for 2017 NEI (done)</a:t>
            </a:r>
          </a:p>
          <a:p>
            <a:pPr lvl="1">
              <a:spcAft>
                <a:spcPts val="600"/>
              </a:spcAft>
            </a:pPr>
            <a:r>
              <a:rPr lang="en-US" sz="2000" dirty="0"/>
              <a:t>Representative counties will be updated to reflect new data (done)</a:t>
            </a:r>
          </a:p>
          <a:p>
            <a:pPr lvl="1">
              <a:spcAft>
                <a:spcPts val="600"/>
              </a:spcAft>
            </a:pPr>
            <a:r>
              <a:rPr lang="en-US" sz="2000" dirty="0"/>
              <a:t>MOVES will be run to create new emission factors (July/August)</a:t>
            </a:r>
          </a:p>
          <a:p>
            <a:pPr lvl="1">
              <a:spcAft>
                <a:spcPts val="600"/>
              </a:spcAft>
            </a:pPr>
            <a:r>
              <a:rPr lang="en-US" sz="2000" dirty="0"/>
              <a:t>SMOKE-MOVES will be run using the new emission factors with updated activity to create emissions (July base, August future)</a:t>
            </a:r>
          </a:p>
          <a:p>
            <a:pPr>
              <a:spcAft>
                <a:spcPts val="600"/>
              </a:spcAft>
            </a:pPr>
            <a:r>
              <a:rPr lang="en-US" sz="2400" b="1" dirty="0"/>
              <a:t>Differences from beta</a:t>
            </a:r>
          </a:p>
          <a:p>
            <a:pPr lvl="1">
              <a:spcAft>
                <a:spcPts val="600"/>
              </a:spcAft>
            </a:pPr>
            <a:r>
              <a:rPr lang="en-US" sz="2000" dirty="0"/>
              <a:t>Updated inputs will result in impacts at the state and county levels</a:t>
            </a:r>
          </a:p>
          <a:p>
            <a:pPr>
              <a:spcAft>
                <a:spcPts val="600"/>
              </a:spcAft>
            </a:pPr>
            <a:r>
              <a:rPr lang="en-US" sz="2400" b="1" dirty="0"/>
              <a:t>2016v1 Milestones for base and future years</a:t>
            </a:r>
          </a:p>
          <a:p>
            <a:pPr lvl="1">
              <a:spcAft>
                <a:spcPts val="600"/>
              </a:spcAft>
            </a:pPr>
            <a:r>
              <a:rPr lang="en-US" sz="2000" dirty="0"/>
              <a:t>Expected review date: August 2019 – as SMOKE-MOVES runs finish</a:t>
            </a:r>
          </a:p>
          <a:p>
            <a:pPr lvl="1">
              <a:spcAft>
                <a:spcPts val="600"/>
              </a:spcAft>
            </a:pPr>
            <a:r>
              <a:rPr lang="en-US" sz="2000" dirty="0"/>
              <a:t>Expected release date: September 2019</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600552" y="0"/>
            <a:ext cx="8229600" cy="1143000"/>
          </a:xfrm>
        </p:spPr>
        <p:txBody>
          <a:bodyPr>
            <a:noAutofit/>
          </a:bodyPr>
          <a:lstStyle/>
          <a:p>
            <a:r>
              <a:rPr lang="en-US" sz="3200" dirty="0"/>
              <a:t>Onroad Workgroup: 2016v1</a:t>
            </a:r>
          </a:p>
        </p:txBody>
      </p:sp>
    </p:spTree>
    <p:extLst>
      <p:ext uri="{BB962C8B-B14F-4D97-AF65-F5344CB8AC3E}">
        <p14:creationId xmlns:p14="http://schemas.microsoft.com/office/powerpoint/2010/main" val="24308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10267E-D017-4C75-934F-EA7B87943998}"/>
              </a:ext>
            </a:extLst>
          </p:cNvPr>
          <p:cNvSpPr>
            <a:spLocks noGrp="1"/>
          </p:cNvSpPr>
          <p:nvPr>
            <p:ph idx="1"/>
          </p:nvPr>
        </p:nvSpPr>
        <p:spPr>
          <a:xfrm>
            <a:off x="417672" y="1295400"/>
            <a:ext cx="8229600" cy="4843268"/>
          </a:xfrm>
        </p:spPr>
        <p:txBody>
          <a:bodyPr>
            <a:normAutofit fontScale="55000" lnSpcReduction="20000"/>
          </a:bodyPr>
          <a:lstStyle/>
          <a:p>
            <a:pPr>
              <a:spcAft>
                <a:spcPts val="600"/>
              </a:spcAft>
            </a:pPr>
            <a:endParaRPr lang="en-US" u="sng" dirty="0"/>
          </a:p>
          <a:p>
            <a:pPr>
              <a:spcAft>
                <a:spcPts val="600"/>
              </a:spcAft>
            </a:pPr>
            <a:r>
              <a:rPr lang="en-US" b="1" u="sng" dirty="0"/>
              <a:t>NOTE:</a:t>
            </a:r>
            <a:r>
              <a:rPr lang="en-US" b="1" dirty="0"/>
              <a:t> These are only updates </a:t>
            </a:r>
            <a:r>
              <a:rPr lang="en-US" b="1" i="1" dirty="0"/>
              <a:t>in addition to </a:t>
            </a:r>
            <a:r>
              <a:rPr lang="en-US" b="1" dirty="0"/>
              <a:t>activity data provided for beta</a:t>
            </a:r>
            <a:endParaRPr lang="en-US" b="1" u="sng" dirty="0"/>
          </a:p>
          <a:p>
            <a:pPr>
              <a:spcAft>
                <a:spcPts val="600"/>
              </a:spcAft>
            </a:pPr>
            <a:r>
              <a:rPr lang="en-US" u="sng" dirty="0"/>
              <a:t>California:</a:t>
            </a:r>
            <a:r>
              <a:rPr lang="en-US" dirty="0"/>
              <a:t> Emissions for 2016, 2023, 2028</a:t>
            </a:r>
            <a:endParaRPr lang="en-US" u="sng" dirty="0"/>
          </a:p>
          <a:p>
            <a:pPr>
              <a:spcAft>
                <a:spcPts val="600"/>
              </a:spcAft>
            </a:pPr>
            <a:r>
              <a:rPr lang="en-US" u="sng" dirty="0"/>
              <a:t>Chicago area</a:t>
            </a:r>
            <a:r>
              <a:rPr lang="en-US" dirty="0"/>
              <a:t>: 2016 VMT; VPOP; some other MOVES inputs</a:t>
            </a:r>
          </a:p>
          <a:p>
            <a:pPr>
              <a:spcAft>
                <a:spcPts val="600"/>
              </a:spcAft>
            </a:pPr>
            <a:r>
              <a:rPr lang="en-US" u="sng" dirty="0"/>
              <a:t>Colorado:</a:t>
            </a:r>
            <a:r>
              <a:rPr lang="en-US" dirty="0"/>
              <a:t> 2014 and 2017 vehicle populations and age distributions</a:t>
            </a:r>
            <a:endParaRPr lang="en-US" u="sng" dirty="0"/>
          </a:p>
          <a:p>
            <a:pPr>
              <a:spcAft>
                <a:spcPts val="600"/>
              </a:spcAft>
            </a:pPr>
            <a:r>
              <a:rPr lang="en-US" u="sng" dirty="0"/>
              <a:t>Georgia</a:t>
            </a:r>
            <a:r>
              <a:rPr lang="en-US" dirty="0"/>
              <a:t>: 2016 fuel supply and other comments</a:t>
            </a:r>
          </a:p>
          <a:p>
            <a:pPr>
              <a:spcAft>
                <a:spcPts val="600"/>
              </a:spcAft>
            </a:pPr>
            <a:r>
              <a:rPr lang="en-US" u="sng" dirty="0"/>
              <a:t>Maryland:</a:t>
            </a:r>
            <a:r>
              <a:rPr lang="en-US" dirty="0"/>
              <a:t> Updates to truck stop data </a:t>
            </a:r>
            <a:r>
              <a:rPr lang="en-US" b="1" dirty="0">
                <a:solidFill>
                  <a:srgbClr val="4573C5"/>
                </a:solidFill>
              </a:rPr>
              <a:t>and rep. counties</a:t>
            </a:r>
          </a:p>
          <a:p>
            <a:pPr>
              <a:spcAft>
                <a:spcPts val="600"/>
              </a:spcAft>
            </a:pPr>
            <a:r>
              <a:rPr lang="en-US" u="sng" dirty="0"/>
              <a:t>Massachusetts:</a:t>
            </a:r>
            <a:r>
              <a:rPr lang="en-US" dirty="0"/>
              <a:t> 2016 VPOP and VMT</a:t>
            </a:r>
            <a:endParaRPr lang="en-US" u="sng" dirty="0"/>
          </a:p>
          <a:p>
            <a:pPr>
              <a:spcAft>
                <a:spcPts val="600"/>
              </a:spcAft>
            </a:pPr>
            <a:r>
              <a:rPr lang="en-US" u="sng" dirty="0"/>
              <a:t>New Jersey</a:t>
            </a:r>
            <a:r>
              <a:rPr lang="en-US" dirty="0"/>
              <a:t>: 2016 age distribution and vehicle populations, </a:t>
            </a:r>
            <a:r>
              <a:rPr lang="en-US" b="1" dirty="0">
                <a:solidFill>
                  <a:srgbClr val="4573C5"/>
                </a:solidFill>
              </a:rPr>
              <a:t>new rep. counties</a:t>
            </a:r>
            <a:r>
              <a:rPr lang="en-US" dirty="0"/>
              <a:t>, 2023 and 2028 age distribution and vehicle populations</a:t>
            </a:r>
          </a:p>
          <a:p>
            <a:pPr>
              <a:spcAft>
                <a:spcPts val="600"/>
              </a:spcAft>
            </a:pPr>
            <a:r>
              <a:rPr lang="en-US" u="sng" dirty="0"/>
              <a:t>Pima Association of Governments</a:t>
            </a:r>
            <a:r>
              <a:rPr lang="en-US" dirty="0"/>
              <a:t>: VPOP, age distribution, I/M information for 2016</a:t>
            </a:r>
          </a:p>
          <a:p>
            <a:pPr>
              <a:spcAft>
                <a:spcPts val="600"/>
              </a:spcAft>
            </a:pPr>
            <a:r>
              <a:rPr lang="en-US" u="sng" dirty="0"/>
              <a:t>New York</a:t>
            </a:r>
            <a:r>
              <a:rPr lang="en-US" dirty="0"/>
              <a:t>: </a:t>
            </a:r>
            <a:r>
              <a:rPr lang="en-US" b="1" dirty="0">
                <a:solidFill>
                  <a:srgbClr val="4573C5"/>
                </a:solidFill>
              </a:rPr>
              <a:t>new rep. counties</a:t>
            </a:r>
          </a:p>
          <a:p>
            <a:pPr>
              <a:spcAft>
                <a:spcPts val="600"/>
              </a:spcAft>
            </a:pPr>
            <a:r>
              <a:rPr lang="en-US" u="sng" dirty="0"/>
              <a:t>Wisconsin</a:t>
            </a:r>
            <a:r>
              <a:rPr lang="en-US" dirty="0"/>
              <a:t>: n/c to 2016, ‘23, ‘28; 2020 VMT and VPOP, age distributions; I/M inputs</a:t>
            </a:r>
          </a:p>
          <a:p>
            <a:r>
              <a:rPr lang="en-US" u="sng" dirty="0"/>
              <a:t>Louisville area</a:t>
            </a:r>
            <a:r>
              <a:rPr lang="en-US" dirty="0"/>
              <a:t>: 2016 county total VMT; ’20, ’23, ‘28 VMT; speed distributions and urban/rural road type splits</a:t>
            </a:r>
            <a:endParaRPr lang="en-US" b="1" dirty="0">
              <a:solidFill>
                <a:srgbClr val="4573C5"/>
              </a:solidFill>
            </a:endParaRPr>
          </a:p>
          <a:p>
            <a:endParaRPr lang="en-US" dirty="0"/>
          </a:p>
        </p:txBody>
      </p:sp>
      <p:sp>
        <p:nvSpPr>
          <p:cNvPr id="4" name="Slide Number Placeholder 3">
            <a:extLst>
              <a:ext uri="{FF2B5EF4-FFF2-40B4-BE49-F238E27FC236}">
                <a16:creationId xmlns:a16="http://schemas.microsoft.com/office/drawing/2014/main" id="{E96067E6-CAAC-4ADE-9A09-5D96F88B1C48}"/>
              </a:ext>
            </a:extLst>
          </p:cNvPr>
          <p:cNvSpPr>
            <a:spLocks noGrp="1"/>
          </p:cNvSpPr>
          <p:nvPr>
            <p:ph type="sldNum" sz="quarter" idx="12"/>
          </p:nvPr>
        </p:nvSpPr>
        <p:spPr/>
        <p:txBody>
          <a:bodyPr/>
          <a:lstStyle/>
          <a:p>
            <a:fld id="{61C894BD-DCE2-4A96-A9AF-225BBEAC2A40}" type="slidenum">
              <a:rPr lang="en-US" smtClean="0"/>
              <a:pPr/>
              <a:t>32</a:t>
            </a:fld>
            <a:endParaRPr lang="en-US"/>
          </a:p>
        </p:txBody>
      </p:sp>
      <p:sp>
        <p:nvSpPr>
          <p:cNvPr id="5" name="Title 4">
            <a:extLst>
              <a:ext uri="{FF2B5EF4-FFF2-40B4-BE49-F238E27FC236}">
                <a16:creationId xmlns:a16="http://schemas.microsoft.com/office/drawing/2014/main" id="{AD95AACD-66C4-4CD1-A111-1A5D40A47610}"/>
              </a:ext>
            </a:extLst>
          </p:cNvPr>
          <p:cNvSpPr>
            <a:spLocks noGrp="1"/>
          </p:cNvSpPr>
          <p:nvPr>
            <p:ph type="title"/>
          </p:nvPr>
        </p:nvSpPr>
        <p:spPr>
          <a:xfrm>
            <a:off x="457200" y="304800"/>
            <a:ext cx="7620000" cy="1066800"/>
          </a:xfrm>
        </p:spPr>
        <p:txBody>
          <a:bodyPr>
            <a:normAutofit/>
          </a:bodyPr>
          <a:lstStyle/>
          <a:p>
            <a:r>
              <a:rPr lang="en-US" sz="3400" dirty="0"/>
              <a:t>New Onroad Data for 2016v1 </a:t>
            </a:r>
          </a:p>
        </p:txBody>
      </p:sp>
    </p:spTree>
    <p:extLst>
      <p:ext uri="{BB962C8B-B14F-4D97-AF65-F5344CB8AC3E}">
        <p14:creationId xmlns:p14="http://schemas.microsoft.com/office/powerpoint/2010/main" val="420077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D9EE34-CF20-4386-B801-93433B6BCF38}"/>
              </a:ext>
            </a:extLst>
          </p:cNvPr>
          <p:cNvSpPr>
            <a:spLocks noGrp="1"/>
          </p:cNvSpPr>
          <p:nvPr>
            <p:ph idx="1"/>
          </p:nvPr>
        </p:nvSpPr>
        <p:spPr>
          <a:xfrm>
            <a:off x="341472" y="1488364"/>
            <a:ext cx="8305800" cy="4843268"/>
          </a:xfrm>
        </p:spPr>
        <p:txBody>
          <a:bodyPr>
            <a:normAutofit fontScale="85000" lnSpcReduction="20000"/>
          </a:bodyPr>
          <a:lstStyle/>
          <a:p>
            <a:r>
              <a:rPr lang="en-US" dirty="0"/>
              <a:t>Performed review of rep counties based on</a:t>
            </a:r>
          </a:p>
          <a:p>
            <a:pPr lvl="1">
              <a:spcBef>
                <a:spcPts val="600"/>
              </a:spcBef>
            </a:pPr>
            <a:r>
              <a:rPr lang="en-US" u="sng" dirty="0"/>
              <a:t>Altitude</a:t>
            </a:r>
            <a:r>
              <a:rPr lang="en-US" dirty="0"/>
              <a:t>: high altitude states are Colorado, Nevada, New Mexico, and Utah; all others are low</a:t>
            </a:r>
          </a:p>
          <a:p>
            <a:pPr lvl="1">
              <a:spcBef>
                <a:spcPts val="600"/>
              </a:spcBef>
            </a:pPr>
            <a:r>
              <a:rPr lang="en-US" u="sng" dirty="0"/>
              <a:t>State</a:t>
            </a:r>
            <a:r>
              <a:rPr lang="en-US" dirty="0"/>
              <a:t>: counties represent others in the same state</a:t>
            </a:r>
          </a:p>
          <a:p>
            <a:pPr lvl="1">
              <a:spcBef>
                <a:spcPts val="600"/>
              </a:spcBef>
            </a:pPr>
            <a:r>
              <a:rPr lang="en-US" u="sng" dirty="0"/>
              <a:t>Fuel region</a:t>
            </a:r>
            <a:r>
              <a:rPr lang="en-US" dirty="0"/>
              <a:t>: a region of counties sharing similar gasoline fuel – for example, those within a state’s reformulated gasoline (RFG) area</a:t>
            </a:r>
          </a:p>
          <a:p>
            <a:pPr lvl="1">
              <a:spcBef>
                <a:spcPts val="600"/>
              </a:spcBef>
            </a:pPr>
            <a:r>
              <a:rPr lang="en-US" u="sng" dirty="0"/>
              <a:t>Inspection and maintenance</a:t>
            </a:r>
            <a:r>
              <a:rPr lang="en-US" dirty="0"/>
              <a:t>: no I/M, having I/M, or I/M in base year but not in future year</a:t>
            </a:r>
          </a:p>
          <a:p>
            <a:pPr lvl="1">
              <a:spcBef>
                <a:spcPts val="600"/>
              </a:spcBef>
            </a:pPr>
            <a:r>
              <a:rPr lang="en-US" u="sng" dirty="0"/>
              <a:t>Mean light-duty age (years):</a:t>
            </a:r>
            <a:r>
              <a:rPr lang="en-US" dirty="0"/>
              <a:t> 0-7, 7-9, 9-11, 11-13, 13-15, 15+</a:t>
            </a:r>
            <a:endParaRPr lang="en-US" u="sng" dirty="0"/>
          </a:p>
          <a:p>
            <a:pPr lvl="1">
              <a:spcBef>
                <a:spcPts val="600"/>
              </a:spcBef>
            </a:pPr>
            <a:r>
              <a:rPr lang="en-US" u="sng" dirty="0"/>
              <a:t>Percentage of ramps</a:t>
            </a:r>
            <a:r>
              <a:rPr lang="en-US" dirty="0"/>
              <a:t>: 0-0.05, 0.05-0.09, 0.09-0.13, 0.13-0.17, 0.17+</a:t>
            </a:r>
          </a:p>
          <a:p>
            <a:pPr>
              <a:spcBef>
                <a:spcPts val="600"/>
              </a:spcBef>
            </a:pPr>
            <a:r>
              <a:rPr lang="en-US" dirty="0"/>
              <a:t>Representative counties are only used in continental U.S., not AK &amp; HI</a:t>
            </a:r>
          </a:p>
        </p:txBody>
      </p:sp>
      <p:sp>
        <p:nvSpPr>
          <p:cNvPr id="4" name="Slide Number Placeholder 3">
            <a:extLst>
              <a:ext uri="{FF2B5EF4-FFF2-40B4-BE49-F238E27FC236}">
                <a16:creationId xmlns:a16="http://schemas.microsoft.com/office/drawing/2014/main" id="{34CCF733-3CEF-42AD-8711-F60EF4614F8F}"/>
              </a:ext>
            </a:extLst>
          </p:cNvPr>
          <p:cNvSpPr>
            <a:spLocks noGrp="1"/>
          </p:cNvSpPr>
          <p:nvPr>
            <p:ph type="sldNum" sz="quarter" idx="12"/>
          </p:nvPr>
        </p:nvSpPr>
        <p:spPr/>
        <p:txBody>
          <a:bodyPr/>
          <a:lstStyle/>
          <a:p>
            <a:fld id="{61C894BD-DCE2-4A96-A9AF-225BBEAC2A40}" type="slidenum">
              <a:rPr lang="en-US" smtClean="0"/>
              <a:pPr/>
              <a:t>33</a:t>
            </a:fld>
            <a:endParaRPr lang="en-US"/>
          </a:p>
        </p:txBody>
      </p:sp>
      <p:sp>
        <p:nvSpPr>
          <p:cNvPr id="5" name="Title 4">
            <a:extLst>
              <a:ext uri="{FF2B5EF4-FFF2-40B4-BE49-F238E27FC236}">
                <a16:creationId xmlns:a16="http://schemas.microsoft.com/office/drawing/2014/main" id="{22A962C5-28D8-47BD-A9EA-3227318F5F0B}"/>
              </a:ext>
            </a:extLst>
          </p:cNvPr>
          <p:cNvSpPr>
            <a:spLocks noGrp="1"/>
          </p:cNvSpPr>
          <p:nvPr>
            <p:ph type="title"/>
          </p:nvPr>
        </p:nvSpPr>
        <p:spPr/>
        <p:txBody>
          <a:bodyPr>
            <a:normAutofit/>
          </a:bodyPr>
          <a:lstStyle/>
          <a:p>
            <a:r>
              <a:rPr lang="en-US" dirty="0"/>
              <a:t>Representative County Analysis</a:t>
            </a:r>
          </a:p>
        </p:txBody>
      </p:sp>
    </p:spTree>
    <p:extLst>
      <p:ext uri="{BB962C8B-B14F-4D97-AF65-F5344CB8AC3E}">
        <p14:creationId xmlns:p14="http://schemas.microsoft.com/office/powerpoint/2010/main" val="1866399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3E9BADD-93DC-40AE-82A5-4D97B47CDB1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968" y="98366"/>
            <a:ext cx="8882064" cy="6759634"/>
          </a:xfrm>
        </p:spPr>
      </p:pic>
      <p:sp>
        <p:nvSpPr>
          <p:cNvPr id="4" name="Slide Number Placeholder 3">
            <a:extLst>
              <a:ext uri="{FF2B5EF4-FFF2-40B4-BE49-F238E27FC236}">
                <a16:creationId xmlns:a16="http://schemas.microsoft.com/office/drawing/2014/main" id="{7527A19E-082A-42DD-A6C6-E98EA6F7758E}"/>
              </a:ext>
            </a:extLst>
          </p:cNvPr>
          <p:cNvSpPr>
            <a:spLocks noGrp="1"/>
          </p:cNvSpPr>
          <p:nvPr>
            <p:ph type="sldNum" sz="quarter" idx="12"/>
          </p:nvPr>
        </p:nvSpPr>
        <p:spPr/>
        <p:txBody>
          <a:bodyPr/>
          <a:lstStyle/>
          <a:p>
            <a:fld id="{61C894BD-DCE2-4A96-A9AF-225BBEAC2A40}" type="slidenum">
              <a:rPr lang="en-US" smtClean="0"/>
              <a:pPr/>
              <a:t>34</a:t>
            </a:fld>
            <a:endParaRPr lang="en-US"/>
          </a:p>
        </p:txBody>
      </p:sp>
      <p:sp>
        <p:nvSpPr>
          <p:cNvPr id="9" name="Title 8">
            <a:extLst>
              <a:ext uri="{FF2B5EF4-FFF2-40B4-BE49-F238E27FC236}">
                <a16:creationId xmlns:a16="http://schemas.microsoft.com/office/drawing/2014/main" id="{53E780FC-096C-4448-B3CC-D1368D624685}"/>
              </a:ext>
            </a:extLst>
          </p:cNvPr>
          <p:cNvSpPr>
            <a:spLocks noGrp="1"/>
          </p:cNvSpPr>
          <p:nvPr>
            <p:ph type="title"/>
          </p:nvPr>
        </p:nvSpPr>
        <p:spPr>
          <a:xfrm>
            <a:off x="835330" y="0"/>
            <a:ext cx="8001000" cy="1066800"/>
          </a:xfrm>
        </p:spPr>
        <p:txBody>
          <a:bodyPr>
            <a:normAutofit fontScale="90000"/>
          </a:bodyPr>
          <a:lstStyle/>
          <a:p>
            <a:r>
              <a:rPr lang="en-US" dirty="0"/>
              <a:t>2016v1 Representative Counties</a:t>
            </a:r>
          </a:p>
        </p:txBody>
      </p:sp>
      <p:sp>
        <p:nvSpPr>
          <p:cNvPr id="10" name="TextBox 9">
            <a:extLst>
              <a:ext uri="{FF2B5EF4-FFF2-40B4-BE49-F238E27FC236}">
                <a16:creationId xmlns:a16="http://schemas.microsoft.com/office/drawing/2014/main" id="{CA90088B-D02C-4100-B117-DE0CB0E1B35B}"/>
              </a:ext>
            </a:extLst>
          </p:cNvPr>
          <p:cNvSpPr txBox="1"/>
          <p:nvPr/>
        </p:nvSpPr>
        <p:spPr>
          <a:xfrm>
            <a:off x="533400" y="6221178"/>
            <a:ext cx="4628190" cy="369332"/>
          </a:xfrm>
          <a:prstGeom prst="rect">
            <a:avLst/>
          </a:prstGeom>
          <a:noFill/>
        </p:spPr>
        <p:txBody>
          <a:bodyPr wrap="none" rtlCol="0">
            <a:spAutoFit/>
          </a:bodyPr>
          <a:lstStyle/>
          <a:p>
            <a:r>
              <a:rPr lang="en-US" dirty="0"/>
              <a:t>308 representative counties for 2016v1</a:t>
            </a:r>
          </a:p>
        </p:txBody>
      </p:sp>
      <p:sp>
        <p:nvSpPr>
          <p:cNvPr id="2" name="TextBox 1">
            <a:extLst>
              <a:ext uri="{FF2B5EF4-FFF2-40B4-BE49-F238E27FC236}">
                <a16:creationId xmlns:a16="http://schemas.microsoft.com/office/drawing/2014/main" id="{06FDA808-DEBF-499E-8F49-46415F7B53DA}"/>
              </a:ext>
            </a:extLst>
          </p:cNvPr>
          <p:cNvSpPr txBox="1"/>
          <p:nvPr/>
        </p:nvSpPr>
        <p:spPr>
          <a:xfrm>
            <a:off x="5379682" y="6214551"/>
            <a:ext cx="3629520" cy="369332"/>
          </a:xfrm>
          <a:prstGeom prst="rect">
            <a:avLst/>
          </a:prstGeom>
          <a:noFill/>
        </p:spPr>
        <p:txBody>
          <a:bodyPr wrap="none" rtlCol="0">
            <a:spAutoFit/>
          </a:bodyPr>
          <a:lstStyle/>
          <a:p>
            <a:r>
              <a:rPr lang="en-US" dirty="0"/>
              <a:t>* Can zoom in on provided file</a:t>
            </a:r>
          </a:p>
        </p:txBody>
      </p:sp>
    </p:spTree>
    <p:extLst>
      <p:ext uri="{BB962C8B-B14F-4D97-AF65-F5344CB8AC3E}">
        <p14:creationId xmlns:p14="http://schemas.microsoft.com/office/powerpoint/2010/main" val="2486146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EC66A0-BEC0-48EA-AC48-CF7ACD0CECB8}"/>
              </a:ext>
            </a:extLst>
          </p:cNvPr>
          <p:cNvSpPr>
            <a:spLocks noGrp="1"/>
          </p:cNvSpPr>
          <p:nvPr>
            <p:ph type="sldNum" sz="quarter" idx="12"/>
          </p:nvPr>
        </p:nvSpPr>
        <p:spPr/>
        <p:txBody>
          <a:bodyPr/>
          <a:lstStyle/>
          <a:p>
            <a:fld id="{61C894BD-DCE2-4A96-A9AF-225BBEAC2A40}" type="slidenum">
              <a:rPr lang="en-US" smtClean="0"/>
              <a:pPr/>
              <a:t>35</a:t>
            </a:fld>
            <a:endParaRPr lang="en-US"/>
          </a:p>
        </p:txBody>
      </p:sp>
      <p:sp>
        <p:nvSpPr>
          <p:cNvPr id="4" name="Title 3">
            <a:extLst>
              <a:ext uri="{FF2B5EF4-FFF2-40B4-BE49-F238E27FC236}">
                <a16:creationId xmlns:a16="http://schemas.microsoft.com/office/drawing/2014/main" id="{D3A9B838-9FBD-4F29-A1AA-DDEC39BB8F7C}"/>
              </a:ext>
            </a:extLst>
          </p:cNvPr>
          <p:cNvSpPr>
            <a:spLocks noGrp="1"/>
          </p:cNvSpPr>
          <p:nvPr>
            <p:ph type="title"/>
          </p:nvPr>
        </p:nvSpPr>
        <p:spPr/>
        <p:txBody>
          <a:bodyPr/>
          <a:lstStyle/>
          <a:p>
            <a:r>
              <a:rPr lang="en-US" dirty="0"/>
              <a:t>Vehicle Populations by Age</a:t>
            </a:r>
          </a:p>
        </p:txBody>
      </p:sp>
      <p:pic>
        <p:nvPicPr>
          <p:cNvPr id="8" name="Content Placeholder 7">
            <a:extLst>
              <a:ext uri="{FF2B5EF4-FFF2-40B4-BE49-F238E27FC236}">
                <a16:creationId xmlns:a16="http://schemas.microsoft.com/office/drawing/2014/main" id="{999ED8B0-14CE-495D-8200-EFE92DE34E67}"/>
              </a:ext>
            </a:extLst>
          </p:cNvPr>
          <p:cNvPicPr>
            <a:picLocks noGrp="1" noChangeAspect="1"/>
          </p:cNvPicPr>
          <p:nvPr>
            <p:ph idx="1"/>
          </p:nvPr>
        </p:nvPicPr>
        <p:blipFill>
          <a:blip r:embed="rId2"/>
          <a:stretch>
            <a:fillRect/>
          </a:stretch>
        </p:blipFill>
        <p:spPr>
          <a:xfrm>
            <a:off x="-10160" y="1828205"/>
            <a:ext cx="4679951" cy="3395662"/>
          </a:xfrm>
          <a:prstGeom prst="rect">
            <a:avLst/>
          </a:prstGeom>
        </p:spPr>
      </p:pic>
      <p:sp>
        <p:nvSpPr>
          <p:cNvPr id="9" name="TextBox 8">
            <a:extLst>
              <a:ext uri="{FF2B5EF4-FFF2-40B4-BE49-F238E27FC236}">
                <a16:creationId xmlns:a16="http://schemas.microsoft.com/office/drawing/2014/main" id="{FB855673-E5BB-4850-A44B-DEF4F25AE7E6}"/>
              </a:ext>
            </a:extLst>
          </p:cNvPr>
          <p:cNvSpPr txBox="1"/>
          <p:nvPr/>
        </p:nvSpPr>
        <p:spPr>
          <a:xfrm>
            <a:off x="1676400" y="1438553"/>
            <a:ext cx="1845377" cy="369332"/>
          </a:xfrm>
          <a:prstGeom prst="rect">
            <a:avLst/>
          </a:prstGeom>
          <a:noFill/>
        </p:spPr>
        <p:txBody>
          <a:bodyPr wrap="none" rtlCol="0">
            <a:spAutoFit/>
          </a:bodyPr>
          <a:lstStyle/>
          <a:p>
            <a:r>
              <a:rPr lang="en-US" dirty="0"/>
              <a:t>Passenger cars</a:t>
            </a:r>
          </a:p>
        </p:txBody>
      </p:sp>
      <p:pic>
        <p:nvPicPr>
          <p:cNvPr id="10" name="Picture 9">
            <a:extLst>
              <a:ext uri="{FF2B5EF4-FFF2-40B4-BE49-F238E27FC236}">
                <a16:creationId xmlns:a16="http://schemas.microsoft.com/office/drawing/2014/main" id="{AC27F03F-CBA0-4877-90F9-2D63A25B91F1}"/>
              </a:ext>
            </a:extLst>
          </p:cNvPr>
          <p:cNvPicPr>
            <a:picLocks noChangeAspect="1"/>
          </p:cNvPicPr>
          <p:nvPr/>
        </p:nvPicPr>
        <p:blipFill>
          <a:blip r:embed="rId3"/>
          <a:stretch>
            <a:fillRect/>
          </a:stretch>
        </p:blipFill>
        <p:spPr>
          <a:xfrm>
            <a:off x="4432684" y="1838960"/>
            <a:ext cx="4665129" cy="3384907"/>
          </a:xfrm>
          <a:prstGeom prst="rect">
            <a:avLst/>
          </a:prstGeom>
        </p:spPr>
      </p:pic>
      <p:sp>
        <p:nvSpPr>
          <p:cNvPr id="11" name="TextBox 10">
            <a:extLst>
              <a:ext uri="{FF2B5EF4-FFF2-40B4-BE49-F238E27FC236}">
                <a16:creationId xmlns:a16="http://schemas.microsoft.com/office/drawing/2014/main" id="{E65750E2-D15C-4941-BFC9-F3985152C222}"/>
              </a:ext>
            </a:extLst>
          </p:cNvPr>
          <p:cNvSpPr txBox="1"/>
          <p:nvPr/>
        </p:nvSpPr>
        <p:spPr>
          <a:xfrm>
            <a:off x="5713347" y="1371729"/>
            <a:ext cx="2459328" cy="646331"/>
          </a:xfrm>
          <a:prstGeom prst="rect">
            <a:avLst/>
          </a:prstGeom>
          <a:noFill/>
        </p:spPr>
        <p:txBody>
          <a:bodyPr wrap="none" rtlCol="0">
            <a:spAutoFit/>
          </a:bodyPr>
          <a:lstStyle/>
          <a:p>
            <a:pPr algn="ctr"/>
            <a:r>
              <a:rPr lang="en-US" dirty="0"/>
              <a:t>Passenger and light </a:t>
            </a:r>
            <a:br>
              <a:rPr lang="en-US" dirty="0"/>
            </a:br>
            <a:r>
              <a:rPr lang="en-US" dirty="0"/>
              <a:t>commercial trucks</a:t>
            </a:r>
          </a:p>
        </p:txBody>
      </p:sp>
      <p:sp>
        <p:nvSpPr>
          <p:cNvPr id="12" name="TextBox 11">
            <a:extLst>
              <a:ext uri="{FF2B5EF4-FFF2-40B4-BE49-F238E27FC236}">
                <a16:creationId xmlns:a16="http://schemas.microsoft.com/office/drawing/2014/main" id="{D6AD99CA-2A13-41D4-9CC4-5DAFB65788A7}"/>
              </a:ext>
            </a:extLst>
          </p:cNvPr>
          <p:cNvSpPr txBox="1"/>
          <p:nvPr/>
        </p:nvSpPr>
        <p:spPr>
          <a:xfrm>
            <a:off x="1173889" y="5248691"/>
            <a:ext cx="7391767" cy="923330"/>
          </a:xfrm>
          <a:prstGeom prst="rect">
            <a:avLst/>
          </a:prstGeom>
          <a:noFill/>
        </p:spPr>
        <p:txBody>
          <a:bodyPr wrap="none" rtlCol="0">
            <a:spAutoFit/>
          </a:bodyPr>
          <a:lstStyle/>
          <a:p>
            <a:r>
              <a:rPr lang="en-US" dirty="0"/>
              <a:t>An adjustment will be applied in non-submitting states to </a:t>
            </a:r>
          </a:p>
          <a:p>
            <a:r>
              <a:rPr lang="en-US" dirty="0"/>
              <a:t>account for the difference between the state submittals and the </a:t>
            </a:r>
            <a:br>
              <a:rPr lang="en-US" dirty="0"/>
            </a:br>
            <a:r>
              <a:rPr lang="en-US" dirty="0"/>
              <a:t>national data pull using the method developed via CRC A-115</a:t>
            </a:r>
          </a:p>
        </p:txBody>
      </p:sp>
      <p:sp>
        <p:nvSpPr>
          <p:cNvPr id="13" name="TextBox 12">
            <a:extLst>
              <a:ext uri="{FF2B5EF4-FFF2-40B4-BE49-F238E27FC236}">
                <a16:creationId xmlns:a16="http://schemas.microsoft.com/office/drawing/2014/main" id="{9E58524C-9DA6-481D-9720-20C73A929F35}"/>
              </a:ext>
            </a:extLst>
          </p:cNvPr>
          <p:cNvSpPr txBox="1"/>
          <p:nvPr/>
        </p:nvSpPr>
        <p:spPr>
          <a:xfrm>
            <a:off x="2819400" y="2218452"/>
            <a:ext cx="1290738" cy="369332"/>
          </a:xfrm>
          <a:prstGeom prst="rect">
            <a:avLst/>
          </a:prstGeom>
          <a:noFill/>
        </p:spPr>
        <p:txBody>
          <a:bodyPr wrap="none" rtlCol="0">
            <a:spAutoFit/>
          </a:bodyPr>
          <a:lstStyle/>
          <a:p>
            <a:r>
              <a:rPr lang="en-US" dirty="0"/>
              <a:t>Recession</a:t>
            </a:r>
          </a:p>
        </p:txBody>
      </p:sp>
      <p:sp>
        <p:nvSpPr>
          <p:cNvPr id="14" name="TextBox 13">
            <a:extLst>
              <a:ext uri="{FF2B5EF4-FFF2-40B4-BE49-F238E27FC236}">
                <a16:creationId xmlns:a16="http://schemas.microsoft.com/office/drawing/2014/main" id="{CECC1920-397A-4F16-9099-C6DA56FE4196}"/>
              </a:ext>
            </a:extLst>
          </p:cNvPr>
          <p:cNvSpPr txBox="1"/>
          <p:nvPr/>
        </p:nvSpPr>
        <p:spPr>
          <a:xfrm>
            <a:off x="7203231" y="2145397"/>
            <a:ext cx="1290738" cy="369332"/>
          </a:xfrm>
          <a:prstGeom prst="rect">
            <a:avLst/>
          </a:prstGeom>
          <a:noFill/>
        </p:spPr>
        <p:txBody>
          <a:bodyPr wrap="none" rtlCol="0">
            <a:spAutoFit/>
          </a:bodyPr>
          <a:lstStyle/>
          <a:p>
            <a:r>
              <a:rPr lang="en-US" dirty="0"/>
              <a:t>Recession</a:t>
            </a:r>
          </a:p>
        </p:txBody>
      </p:sp>
      <p:cxnSp>
        <p:nvCxnSpPr>
          <p:cNvPr id="16" name="Straight Arrow Connector 15">
            <a:extLst>
              <a:ext uri="{FF2B5EF4-FFF2-40B4-BE49-F238E27FC236}">
                <a16:creationId xmlns:a16="http://schemas.microsoft.com/office/drawing/2014/main" id="{B66230EF-0D33-4537-A05A-5C81D40582B4}"/>
              </a:ext>
            </a:extLst>
          </p:cNvPr>
          <p:cNvCxnSpPr>
            <a:cxnSpLocks/>
          </p:cNvCxnSpPr>
          <p:nvPr/>
        </p:nvCxnSpPr>
        <p:spPr>
          <a:xfrm>
            <a:off x="7848600" y="2514729"/>
            <a:ext cx="0" cy="9142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6FA977D-5424-4451-BC3C-FD3A8CD351F0}"/>
              </a:ext>
            </a:extLst>
          </p:cNvPr>
          <p:cNvCxnSpPr>
            <a:cxnSpLocks/>
          </p:cNvCxnSpPr>
          <p:nvPr/>
        </p:nvCxnSpPr>
        <p:spPr>
          <a:xfrm>
            <a:off x="3505200" y="2578293"/>
            <a:ext cx="0" cy="54590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665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0" y="2676180"/>
            <a:ext cx="8576042" cy="3914330"/>
          </a:xfrm>
        </p:spPr>
        <p:txBody>
          <a:bodyPr>
            <a:normAutofit/>
          </a:bodyPr>
          <a:lstStyle/>
          <a:p>
            <a:r>
              <a:rPr lang="en-US" sz="2800" b="1" u="sng" dirty="0"/>
              <a:t>Lead</a:t>
            </a:r>
            <a:r>
              <a:rPr lang="en-US" sz="2800" dirty="0"/>
              <a:t>: Sarah Roberts (EPA OTAQ)</a:t>
            </a:r>
          </a:p>
          <a:p>
            <a:pPr marL="109728" indent="0">
              <a:buNone/>
            </a:pPr>
            <a:endParaRPr lang="en-US" sz="2800" dirty="0"/>
          </a:p>
          <a:p>
            <a:r>
              <a:rPr lang="en-US" sz="2800" b="1" u="sng" dirty="0"/>
              <a:t>Schedule</a:t>
            </a:r>
            <a:r>
              <a:rPr lang="en-US" sz="2800" dirty="0"/>
              <a:t>: Calls on 4</a:t>
            </a:r>
            <a:r>
              <a:rPr lang="en-US" sz="2800" baseline="30000" dirty="0"/>
              <a:t>th</a:t>
            </a:r>
            <a:r>
              <a:rPr lang="en-US" sz="2800" dirty="0"/>
              <a:t> Thursday at 3:30pm Eastern</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http://views.cira.colostate.edu/wiki/wiki/9179</a:t>
            </a:r>
            <a:endParaRPr lang="en-US" sz="2400" dirty="0"/>
          </a:p>
          <a:p>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36990" y="820886"/>
            <a:ext cx="4973210" cy="1143000"/>
          </a:xfrm>
        </p:spPr>
        <p:txBody>
          <a:bodyPr>
            <a:noAutofit/>
          </a:bodyPr>
          <a:lstStyle/>
          <a:p>
            <a:pPr algn="ctr"/>
            <a:r>
              <a:rPr lang="en-US" sz="4400" dirty="0"/>
              <a:t>Nonroad Mobile Workgroup</a:t>
            </a:r>
          </a:p>
        </p:txBody>
      </p:sp>
      <p:pic>
        <p:nvPicPr>
          <p:cNvPr id="6" name="Picture 5">
            <a:extLst>
              <a:ext uri="{FF2B5EF4-FFF2-40B4-BE49-F238E27FC236}">
                <a16:creationId xmlns:a16="http://schemas.microsoft.com/office/drawing/2014/main" id="{65D895B1-83BE-46D4-9EE2-3CD72F748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810" y="76200"/>
            <a:ext cx="3457222" cy="2286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55875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Content Placeholder 1">
            <a:extLst>
              <a:ext uri="{FF2B5EF4-FFF2-40B4-BE49-F238E27FC236}">
                <a16:creationId xmlns:a16="http://schemas.microsoft.com/office/drawing/2014/main" id="{D533E3B1-F7A1-46E5-80FA-344D9BB133F8}"/>
              </a:ext>
            </a:extLst>
          </p:cNvPr>
          <p:cNvSpPr txBox="1">
            <a:spLocks/>
          </p:cNvSpPr>
          <p:nvPr/>
        </p:nvSpPr>
        <p:spPr>
          <a:xfrm>
            <a:off x="152400" y="1295400"/>
            <a:ext cx="8686800" cy="4953000"/>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dirty="0"/>
              <a:t>Approach</a:t>
            </a:r>
          </a:p>
          <a:p>
            <a:pPr lvl="1"/>
            <a:r>
              <a:rPr lang="en-US" sz="2400" dirty="0"/>
              <a:t>Run MOVES2014b with state-supplied data and updated factors for allocating Agricultural and Construction equipment</a:t>
            </a:r>
          </a:p>
          <a:p>
            <a:pPr marL="393192" lvl="1" indent="0">
              <a:buNone/>
            </a:pPr>
            <a:endParaRPr lang="en-US" sz="2000" dirty="0"/>
          </a:p>
          <a:p>
            <a:r>
              <a:rPr lang="en-US" sz="2400" b="1" dirty="0"/>
              <a:t>Run Setup</a:t>
            </a:r>
          </a:p>
          <a:p>
            <a:pPr lvl="1"/>
            <a:r>
              <a:rPr lang="en-US" dirty="0"/>
              <a:t>Reviewed data submitted for 2017 NEI and incorporated into 2016v1 where appropriate, for example:</a:t>
            </a:r>
          </a:p>
          <a:p>
            <a:pPr lvl="2"/>
            <a:r>
              <a:rPr lang="en-US" dirty="0"/>
              <a:t>Weekend/weekday activity fractions, equipment types in Texas</a:t>
            </a:r>
          </a:p>
          <a:p>
            <a:pPr lvl="2"/>
            <a:r>
              <a:rPr lang="en-US" dirty="0"/>
              <a:t>Updated equipment populations for TX, CT, Maricopa Co. AZ, UT</a:t>
            </a:r>
          </a:p>
          <a:p>
            <a:pPr lvl="2"/>
            <a:r>
              <a:rPr lang="en-US" dirty="0"/>
              <a:t>Month and spatial allocations of snowmobiles in Utah</a:t>
            </a:r>
          </a:p>
          <a:p>
            <a:pPr lvl="2"/>
            <a:r>
              <a:rPr lang="en-US" dirty="0"/>
              <a:t>Recreational marine allocations in Washington</a:t>
            </a:r>
          </a:p>
          <a:p>
            <a:pPr lvl="1"/>
            <a:r>
              <a:rPr lang="en-US" dirty="0"/>
              <a:t>Updated Georgia fuel supply for 2016</a:t>
            </a:r>
          </a:p>
          <a:p>
            <a:pPr lvl="1"/>
            <a:r>
              <a:rPr lang="en-US" dirty="0"/>
              <a:t>Zero-out emissions from select equipment sectors in select counties (done in post-processing)</a:t>
            </a:r>
          </a:p>
          <a:p>
            <a:pPr lvl="1"/>
            <a:r>
              <a:rPr lang="en-US" dirty="0"/>
              <a:t>Temporal (monthly) profiles for Agricultural equipment activity in LADCO states </a:t>
            </a:r>
          </a:p>
          <a:p>
            <a:pPr lvl="1"/>
            <a:r>
              <a:rPr lang="en-US" dirty="0"/>
              <a:t>Updated Agricultural and Construction equipment allocations to the state- and county-level </a:t>
            </a:r>
          </a:p>
          <a:p>
            <a:pPr lvl="1"/>
            <a:endParaRPr lang="en-US" sz="1600" dirty="0"/>
          </a:p>
        </p:txBody>
      </p:sp>
      <p:sp>
        <p:nvSpPr>
          <p:cNvPr id="7" name="Title 3">
            <a:extLst>
              <a:ext uri="{FF2B5EF4-FFF2-40B4-BE49-F238E27FC236}">
                <a16:creationId xmlns:a16="http://schemas.microsoft.com/office/drawing/2014/main" id="{79481283-F5E3-4AD9-9537-0B004779851D}"/>
              </a:ext>
            </a:extLst>
          </p:cNvPr>
          <p:cNvSpPr>
            <a:spLocks noGrp="1"/>
          </p:cNvSpPr>
          <p:nvPr>
            <p:ph type="title"/>
          </p:nvPr>
        </p:nvSpPr>
        <p:spPr>
          <a:xfrm>
            <a:off x="457200" y="120786"/>
            <a:ext cx="8229600" cy="1143000"/>
          </a:xfrm>
        </p:spPr>
        <p:txBody>
          <a:bodyPr>
            <a:noAutofit/>
          </a:bodyPr>
          <a:lstStyle/>
          <a:p>
            <a:r>
              <a:rPr lang="en-US" sz="3200" dirty="0"/>
              <a:t>Nonroad Workgroup: 2016v1</a:t>
            </a:r>
          </a:p>
        </p:txBody>
      </p:sp>
    </p:spTree>
    <p:extLst>
      <p:ext uri="{BB962C8B-B14F-4D97-AF65-F5344CB8AC3E}">
        <p14:creationId xmlns:p14="http://schemas.microsoft.com/office/powerpoint/2010/main" val="3196007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TextBox 5">
            <a:extLst>
              <a:ext uri="{FF2B5EF4-FFF2-40B4-BE49-F238E27FC236}">
                <a16:creationId xmlns:a16="http://schemas.microsoft.com/office/drawing/2014/main" id="{06DED6B5-D61E-4591-AD40-BA15CB4F8B21}"/>
              </a:ext>
            </a:extLst>
          </p:cNvPr>
          <p:cNvSpPr txBox="1"/>
          <p:nvPr/>
        </p:nvSpPr>
        <p:spPr>
          <a:xfrm>
            <a:off x="1743093" y="5747182"/>
            <a:ext cx="7269939" cy="430887"/>
          </a:xfrm>
          <a:prstGeom prst="rect">
            <a:avLst/>
          </a:prstGeom>
          <a:noFill/>
        </p:spPr>
        <p:txBody>
          <a:bodyPr wrap="none" rtlCol="0">
            <a:spAutoFit/>
          </a:bodyPr>
          <a:lstStyle/>
          <a:p>
            <a:pPr algn="r"/>
            <a:r>
              <a:rPr lang="en-US" sz="1100" i="1" dirty="0"/>
              <a:t>Notes: emissions from Airport Support and Oil Field Equipment are excluded from nonroad inventories.</a:t>
            </a:r>
          </a:p>
          <a:p>
            <a:pPr algn="r"/>
            <a:r>
              <a:rPr lang="en-US" sz="1100" i="1" dirty="0"/>
              <a:t>Above summaries include Puerto Rico and U.S. Virgin Islands.</a:t>
            </a:r>
          </a:p>
        </p:txBody>
      </p:sp>
      <p:sp>
        <p:nvSpPr>
          <p:cNvPr id="7" name="Content Placeholder 1">
            <a:extLst>
              <a:ext uri="{FF2B5EF4-FFF2-40B4-BE49-F238E27FC236}">
                <a16:creationId xmlns:a16="http://schemas.microsoft.com/office/drawing/2014/main" id="{E4267CE5-CAA0-40C9-AE16-753A12D2E65C}"/>
              </a:ext>
            </a:extLst>
          </p:cNvPr>
          <p:cNvSpPr>
            <a:spLocks noGrp="1"/>
          </p:cNvSpPr>
          <p:nvPr>
            <p:ph idx="1"/>
          </p:nvPr>
        </p:nvSpPr>
        <p:spPr>
          <a:xfrm>
            <a:off x="152400" y="1417638"/>
            <a:ext cx="8685102" cy="838200"/>
          </a:xfrm>
        </p:spPr>
        <p:txBody>
          <a:bodyPr>
            <a:noAutofit/>
          </a:bodyPr>
          <a:lstStyle/>
          <a:p>
            <a:r>
              <a:rPr lang="en-US" sz="1600" dirty="0"/>
              <a:t>For beta, ran MOVES2014b using model defaults (no state-supplied data)</a:t>
            </a:r>
          </a:p>
          <a:p>
            <a:r>
              <a:rPr lang="en-US" sz="1600" dirty="0"/>
              <a:t>Differences between beta and v1 inventories are the result of state-supplied data and work group’s updates to the allocation of Construction and Agricultural equipment</a:t>
            </a:r>
          </a:p>
        </p:txBody>
      </p:sp>
      <p:sp>
        <p:nvSpPr>
          <p:cNvPr id="10" name="Title 3">
            <a:extLst>
              <a:ext uri="{FF2B5EF4-FFF2-40B4-BE49-F238E27FC236}">
                <a16:creationId xmlns:a16="http://schemas.microsoft.com/office/drawing/2014/main" id="{6F427CB8-A09B-4875-A210-0C9D6602973F}"/>
              </a:ext>
            </a:extLst>
          </p:cNvPr>
          <p:cNvSpPr>
            <a:spLocks noGrp="1"/>
          </p:cNvSpPr>
          <p:nvPr>
            <p:ph type="title"/>
          </p:nvPr>
        </p:nvSpPr>
        <p:spPr>
          <a:xfrm>
            <a:off x="457200" y="120786"/>
            <a:ext cx="8229600" cy="1143000"/>
          </a:xfrm>
        </p:spPr>
        <p:txBody>
          <a:bodyPr>
            <a:noAutofit/>
          </a:bodyPr>
          <a:lstStyle/>
          <a:p>
            <a:r>
              <a:rPr lang="en-US" sz="3200" dirty="0"/>
              <a:t>Nonroad Workgroup: 2016v1</a:t>
            </a:r>
          </a:p>
        </p:txBody>
      </p:sp>
      <p:pic>
        <p:nvPicPr>
          <p:cNvPr id="12" name="Picture 11">
            <a:extLst>
              <a:ext uri="{FF2B5EF4-FFF2-40B4-BE49-F238E27FC236}">
                <a16:creationId xmlns:a16="http://schemas.microsoft.com/office/drawing/2014/main" id="{38C816B8-49C1-4709-A10A-AD5257FA841B}"/>
              </a:ext>
            </a:extLst>
          </p:cNvPr>
          <p:cNvPicPr>
            <a:picLocks noChangeAspect="1"/>
          </p:cNvPicPr>
          <p:nvPr/>
        </p:nvPicPr>
        <p:blipFill rotWithShape="1">
          <a:blip r:embed="rId2"/>
          <a:srcRect l="685" t="5075" b="5075"/>
          <a:stretch/>
        </p:blipFill>
        <p:spPr>
          <a:xfrm>
            <a:off x="217450" y="2546782"/>
            <a:ext cx="8900552" cy="3200400"/>
          </a:xfrm>
          <a:prstGeom prst="rect">
            <a:avLst/>
          </a:prstGeom>
        </p:spPr>
      </p:pic>
    </p:spTree>
    <p:extLst>
      <p:ext uri="{BB962C8B-B14F-4D97-AF65-F5344CB8AC3E}">
        <p14:creationId xmlns:p14="http://schemas.microsoft.com/office/powerpoint/2010/main" val="2621203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120786"/>
            <a:ext cx="8229600" cy="1143000"/>
          </a:xfrm>
        </p:spPr>
        <p:txBody>
          <a:bodyPr>
            <a:noAutofit/>
          </a:bodyPr>
          <a:lstStyle/>
          <a:p>
            <a:r>
              <a:rPr lang="en-US" sz="3200" dirty="0"/>
              <a:t>Nonroad Workgroup: 2016v1</a:t>
            </a:r>
          </a:p>
        </p:txBody>
      </p:sp>
      <p:pic>
        <p:nvPicPr>
          <p:cNvPr id="11" name="Picture 10">
            <a:extLst>
              <a:ext uri="{FF2B5EF4-FFF2-40B4-BE49-F238E27FC236}">
                <a16:creationId xmlns:a16="http://schemas.microsoft.com/office/drawing/2014/main" id="{CE98E3F9-3318-4134-875B-A8AF0804D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556" y="907701"/>
            <a:ext cx="5719482" cy="2983218"/>
          </a:xfrm>
          <a:prstGeom prst="rect">
            <a:avLst/>
          </a:prstGeom>
        </p:spPr>
      </p:pic>
      <p:pic>
        <p:nvPicPr>
          <p:cNvPr id="6" name="Picture 5">
            <a:extLst>
              <a:ext uri="{FF2B5EF4-FFF2-40B4-BE49-F238E27FC236}">
                <a16:creationId xmlns:a16="http://schemas.microsoft.com/office/drawing/2014/main" id="{CFD4A520-78F4-48E2-93CC-BB03B8D8D4CF}"/>
              </a:ext>
            </a:extLst>
          </p:cNvPr>
          <p:cNvPicPr>
            <a:picLocks noChangeAspect="1"/>
          </p:cNvPicPr>
          <p:nvPr/>
        </p:nvPicPr>
        <p:blipFill rotWithShape="1">
          <a:blip r:embed="rId3">
            <a:extLst>
              <a:ext uri="{28A0092B-C50C-407E-A947-70E740481C1C}">
                <a14:useLocalDpi xmlns:a14="http://schemas.microsoft.com/office/drawing/2010/main" val="0"/>
              </a:ext>
            </a:extLst>
          </a:blip>
          <a:srcRect t="-778" b="1"/>
          <a:stretch/>
        </p:blipFill>
        <p:spPr>
          <a:xfrm>
            <a:off x="-34066" y="3890919"/>
            <a:ext cx="5719482" cy="2983217"/>
          </a:xfrm>
          <a:prstGeom prst="rect">
            <a:avLst/>
          </a:prstGeom>
        </p:spPr>
      </p:pic>
      <p:sp>
        <p:nvSpPr>
          <p:cNvPr id="12" name="Content Placeholder 1">
            <a:extLst>
              <a:ext uri="{FF2B5EF4-FFF2-40B4-BE49-F238E27FC236}">
                <a16:creationId xmlns:a16="http://schemas.microsoft.com/office/drawing/2014/main" id="{773FE50C-EF95-451C-A682-8132892629E6}"/>
              </a:ext>
            </a:extLst>
          </p:cNvPr>
          <p:cNvSpPr>
            <a:spLocks noGrp="1"/>
          </p:cNvSpPr>
          <p:nvPr>
            <p:ph idx="1"/>
          </p:nvPr>
        </p:nvSpPr>
        <p:spPr>
          <a:xfrm>
            <a:off x="90992" y="1573661"/>
            <a:ext cx="3160956" cy="838200"/>
          </a:xfrm>
        </p:spPr>
        <p:txBody>
          <a:bodyPr>
            <a:noAutofit/>
          </a:bodyPr>
          <a:lstStyle/>
          <a:p>
            <a:r>
              <a:rPr lang="en-US" sz="1600" dirty="0"/>
              <a:t>County-level differences in NOx inventories (tons): 2016v1 – 2016beta</a:t>
            </a:r>
          </a:p>
          <a:p>
            <a:r>
              <a:rPr lang="en-US" sz="1600" dirty="0"/>
              <a:t>Construction (top) and Agricultural (bottom) sectors</a:t>
            </a:r>
          </a:p>
        </p:txBody>
      </p:sp>
    </p:spTree>
    <p:extLst>
      <p:ext uri="{BB962C8B-B14F-4D97-AF65-F5344CB8AC3E}">
        <p14:creationId xmlns:p14="http://schemas.microsoft.com/office/powerpoint/2010/main" val="403532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C894BD-DCE2-4A96-A9AF-225BBEAC2A40}" type="slidenum">
              <a:rPr lang="en-US" smtClean="0"/>
              <a:pPr/>
              <a:t>4</a:t>
            </a:fld>
            <a:endParaRPr lang="en-US"/>
          </a:p>
        </p:txBody>
      </p:sp>
      <p:sp>
        <p:nvSpPr>
          <p:cNvPr id="5" name="Title 4"/>
          <p:cNvSpPr>
            <a:spLocks noGrp="1"/>
          </p:cNvSpPr>
          <p:nvPr>
            <p:ph type="title"/>
          </p:nvPr>
        </p:nvSpPr>
        <p:spPr>
          <a:xfrm>
            <a:off x="417672" y="140407"/>
            <a:ext cx="8229600" cy="1143000"/>
          </a:xfrm>
        </p:spPr>
        <p:txBody>
          <a:bodyPr/>
          <a:lstStyle/>
          <a:p>
            <a:r>
              <a:rPr lang="en-US" dirty="0"/>
              <a:t>2016 EMP Schedule</a:t>
            </a:r>
          </a:p>
        </p:txBody>
      </p:sp>
      <p:sp>
        <p:nvSpPr>
          <p:cNvPr id="7" name="Content Placeholder 1">
            <a:extLst>
              <a:ext uri="{FF2B5EF4-FFF2-40B4-BE49-F238E27FC236}">
                <a16:creationId xmlns:a16="http://schemas.microsoft.com/office/drawing/2014/main" id="{65C5193A-505E-D94D-AAE1-E1692FB3AE77}"/>
              </a:ext>
            </a:extLst>
          </p:cNvPr>
          <p:cNvSpPr>
            <a:spLocks noGrp="1"/>
          </p:cNvSpPr>
          <p:nvPr>
            <p:ph idx="1"/>
          </p:nvPr>
        </p:nvSpPr>
        <p:spPr>
          <a:xfrm>
            <a:off x="394769" y="1143000"/>
            <a:ext cx="8421528" cy="5105400"/>
          </a:xfrm>
        </p:spPr>
        <p:txBody>
          <a:bodyPr>
            <a:normAutofit lnSpcReduction="10000"/>
          </a:bodyPr>
          <a:lstStyle/>
          <a:p>
            <a:r>
              <a:rPr lang="en-US" sz="2600" dirty="0"/>
              <a:t>Several versions of 2016 platform will be developed</a:t>
            </a:r>
          </a:p>
          <a:p>
            <a:pPr lvl="1">
              <a:lnSpc>
                <a:spcPct val="90000"/>
              </a:lnSpc>
              <a:spcBef>
                <a:spcPts val="400"/>
              </a:spcBef>
              <a:spcAft>
                <a:spcPts val="600"/>
              </a:spcAft>
              <a:buSzPts val="1954"/>
            </a:pPr>
            <a:r>
              <a:rPr lang="en-US" sz="2200" b="1" u="sng" dirty="0"/>
              <a:t>Alpha</a:t>
            </a:r>
            <a:r>
              <a:rPr lang="en-US" sz="2200" dirty="0"/>
              <a:t>: </a:t>
            </a:r>
            <a:r>
              <a:rPr lang="en-US" sz="2200" i="1" dirty="0">
                <a:solidFill>
                  <a:schemeClr val="dk1"/>
                </a:solidFill>
                <a:ea typeface="Rambla"/>
                <a:cs typeface="Rambla"/>
                <a:sym typeface="Rambla"/>
              </a:rPr>
              <a:t>preliminary</a:t>
            </a:r>
            <a:r>
              <a:rPr lang="en-US" sz="2200" dirty="0">
                <a:solidFill>
                  <a:schemeClr val="dk1"/>
                </a:solidFill>
                <a:ea typeface="Rambla"/>
                <a:cs typeface="Rambla"/>
                <a:sym typeface="Rambla"/>
              </a:rPr>
              <a:t> version based on 2014NEIv2 for some and 2016 for other key sectors </a:t>
            </a:r>
            <a:r>
              <a:rPr lang="en-US" sz="2400" dirty="0">
                <a:solidFill>
                  <a:schemeClr val="dk1"/>
                </a:solidFill>
                <a:ea typeface="Rambla"/>
                <a:cs typeface="Rambla"/>
                <a:sym typeface="Rambla"/>
              </a:rPr>
              <a:t>(released Spring, 2018)</a:t>
            </a:r>
            <a:endParaRPr lang="en-US" sz="2200" dirty="0">
              <a:solidFill>
                <a:schemeClr val="dk1"/>
              </a:solidFill>
              <a:ea typeface="Rambla"/>
              <a:cs typeface="Rambla"/>
              <a:sym typeface="Rambla"/>
            </a:endParaRPr>
          </a:p>
          <a:p>
            <a:pPr lvl="2">
              <a:lnSpc>
                <a:spcPct val="90000"/>
              </a:lnSpc>
              <a:spcBef>
                <a:spcPts val="400"/>
              </a:spcBef>
              <a:spcAft>
                <a:spcPts val="300"/>
              </a:spcAft>
              <a:buSzPts val="1954"/>
            </a:pPr>
            <a:r>
              <a:rPr lang="en-US" sz="2000" dirty="0">
                <a:solidFill>
                  <a:schemeClr val="dk1"/>
                </a:solidFill>
                <a:ea typeface="Rambla"/>
                <a:cs typeface="Rambla"/>
                <a:sym typeface="Rambla"/>
              </a:rPr>
              <a:t>For initial testing of 2016 model runs</a:t>
            </a:r>
          </a:p>
          <a:p>
            <a:pPr lvl="2">
              <a:lnSpc>
                <a:spcPct val="90000"/>
              </a:lnSpc>
              <a:spcBef>
                <a:spcPts val="400"/>
              </a:spcBef>
              <a:spcAft>
                <a:spcPts val="300"/>
              </a:spcAft>
              <a:buSzPts val="1954"/>
            </a:pPr>
            <a:r>
              <a:rPr lang="en-US" sz="2000" dirty="0"/>
              <a:t>Compatible versions of 2014 and 2015 were also released</a:t>
            </a:r>
          </a:p>
          <a:p>
            <a:pPr lvl="2">
              <a:lnSpc>
                <a:spcPct val="90000"/>
              </a:lnSpc>
              <a:spcBef>
                <a:spcPts val="400"/>
              </a:spcBef>
              <a:spcAft>
                <a:spcPts val="300"/>
              </a:spcAft>
              <a:buSzPts val="1954"/>
            </a:pPr>
            <a:r>
              <a:rPr lang="en-US" sz="2000" dirty="0">
                <a:hlinkClick r:id="rId2"/>
              </a:rPr>
              <a:t>https://www.epa.gov/air-emissions-modeling/2014-2016-version-7-air-emissions-modeling-platforms</a:t>
            </a:r>
            <a:r>
              <a:rPr lang="en-US" sz="2000" dirty="0"/>
              <a:t>  </a:t>
            </a:r>
          </a:p>
          <a:p>
            <a:pPr lvl="1">
              <a:spcBef>
                <a:spcPts val="400"/>
              </a:spcBef>
              <a:spcAft>
                <a:spcPts val="300"/>
              </a:spcAft>
            </a:pPr>
            <a:r>
              <a:rPr lang="en-US" sz="2200" b="1" u="sng" dirty="0"/>
              <a:t>Beta</a:t>
            </a:r>
            <a:r>
              <a:rPr lang="en-US" sz="2200" dirty="0"/>
              <a:t>: </a:t>
            </a:r>
            <a:r>
              <a:rPr lang="en-US" sz="2200" i="1" dirty="0">
                <a:solidFill>
                  <a:schemeClr val="dk1"/>
                </a:solidFill>
                <a:ea typeface="Rambla"/>
                <a:cs typeface="Rambla"/>
                <a:sym typeface="Rambla"/>
              </a:rPr>
              <a:t>improved </a:t>
            </a:r>
            <a:r>
              <a:rPr lang="en-US" sz="2200" i="1" dirty="0"/>
              <a:t>and/or new </a:t>
            </a:r>
            <a:r>
              <a:rPr lang="en-US" sz="2200" dirty="0">
                <a:solidFill>
                  <a:schemeClr val="dk1"/>
                </a:solidFill>
                <a:ea typeface="Rambla"/>
                <a:cs typeface="Rambla"/>
                <a:sym typeface="Rambla"/>
              </a:rPr>
              <a:t> version of actual 2016 emissions for most sectors (March 2019) and preliminary projected emissions for 2023 and 2028 (to workgroups in April 2019)</a:t>
            </a:r>
            <a:endParaRPr lang="en-US" sz="2200" dirty="0"/>
          </a:p>
          <a:p>
            <a:pPr lvl="1">
              <a:spcBef>
                <a:spcPts val="400"/>
              </a:spcBef>
              <a:spcAft>
                <a:spcPts val="300"/>
              </a:spcAft>
            </a:pPr>
            <a:r>
              <a:rPr lang="en-US" sz="2200" b="1" u="sng" dirty="0"/>
              <a:t>V1.0</a:t>
            </a:r>
            <a:r>
              <a:rPr lang="en-US" sz="2200" dirty="0"/>
              <a:t>: </a:t>
            </a:r>
            <a:r>
              <a:rPr lang="en-US" sz="2200" i="1" dirty="0"/>
              <a:t>fully updated </a:t>
            </a:r>
            <a:r>
              <a:rPr lang="en-US" sz="2200" dirty="0"/>
              <a:t>2016 emissions and complete projected emissions for 2023 and 2028 (Summer 2019)</a:t>
            </a:r>
          </a:p>
          <a:p>
            <a:pPr lvl="1"/>
            <a:endParaRPr lang="en-US" dirty="0"/>
          </a:p>
        </p:txBody>
      </p:sp>
    </p:spTree>
    <p:extLst>
      <p:ext uri="{BB962C8B-B14F-4D97-AF65-F5344CB8AC3E}">
        <p14:creationId xmlns:p14="http://schemas.microsoft.com/office/powerpoint/2010/main" val="345997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Nonroad Workgroup: 2016v1</a:t>
            </a:r>
          </a:p>
        </p:txBody>
      </p:sp>
      <p:sp>
        <p:nvSpPr>
          <p:cNvPr id="5" name="Content Placeholder 1">
            <a:extLst>
              <a:ext uri="{FF2B5EF4-FFF2-40B4-BE49-F238E27FC236}">
                <a16:creationId xmlns:a16="http://schemas.microsoft.com/office/drawing/2014/main" id="{D533E3B1-F7A1-46E5-80FA-344D9BB133F8}"/>
              </a:ext>
            </a:extLst>
          </p:cNvPr>
          <p:cNvSpPr txBox="1">
            <a:spLocks/>
          </p:cNvSpPr>
          <p:nvPr/>
        </p:nvSpPr>
        <p:spPr>
          <a:xfrm>
            <a:off x="152400" y="1295400"/>
            <a:ext cx="8991600" cy="4953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r>
              <a:rPr lang="en-US" sz="2400" b="1" dirty="0"/>
              <a:t>Milestones</a:t>
            </a:r>
          </a:p>
          <a:p>
            <a:pPr lvl="1"/>
            <a:r>
              <a:rPr lang="en-US" sz="1900" dirty="0"/>
              <a:t>2016 run is complete; work group to start reviewing results this week</a:t>
            </a:r>
          </a:p>
          <a:p>
            <a:pPr lvl="1"/>
            <a:r>
              <a:rPr lang="en-US" sz="1900" dirty="0"/>
              <a:t>Will kick-off future year runs by August, for release in the fall</a:t>
            </a:r>
          </a:p>
          <a:p>
            <a:pPr lvl="1"/>
            <a:r>
              <a:rPr lang="en-US" sz="1900" dirty="0"/>
              <a:t>Texas to provide emissions based on their </a:t>
            </a:r>
            <a:r>
              <a:rPr lang="en-US" sz="1900" dirty="0" err="1"/>
              <a:t>TexN</a:t>
            </a:r>
            <a:r>
              <a:rPr lang="en-US" sz="1900" dirty="0"/>
              <a:t> tool</a:t>
            </a:r>
          </a:p>
        </p:txBody>
      </p:sp>
      <p:pic>
        <p:nvPicPr>
          <p:cNvPr id="6" name="Picture 5">
            <a:extLst>
              <a:ext uri="{FF2B5EF4-FFF2-40B4-BE49-F238E27FC236}">
                <a16:creationId xmlns:a16="http://schemas.microsoft.com/office/drawing/2014/main" id="{AFEFC72F-02B3-483F-AEEA-333BC14A0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89" y="1317812"/>
            <a:ext cx="6358031" cy="3290703"/>
          </a:xfrm>
          <a:prstGeom prst="rect">
            <a:avLst/>
          </a:prstGeom>
        </p:spPr>
      </p:pic>
      <p:sp>
        <p:nvSpPr>
          <p:cNvPr id="7" name="Content Placeholder 1">
            <a:extLst>
              <a:ext uri="{FF2B5EF4-FFF2-40B4-BE49-F238E27FC236}">
                <a16:creationId xmlns:a16="http://schemas.microsoft.com/office/drawing/2014/main" id="{2D630AC5-2591-42CE-9DED-9A6ED6AD27ED}"/>
              </a:ext>
            </a:extLst>
          </p:cNvPr>
          <p:cNvSpPr>
            <a:spLocks noGrp="1"/>
          </p:cNvSpPr>
          <p:nvPr>
            <p:ph idx="1"/>
          </p:nvPr>
        </p:nvSpPr>
        <p:spPr>
          <a:xfrm>
            <a:off x="6818816" y="2019300"/>
            <a:ext cx="2195112" cy="838200"/>
          </a:xfrm>
        </p:spPr>
        <p:txBody>
          <a:bodyPr>
            <a:noAutofit/>
          </a:bodyPr>
          <a:lstStyle/>
          <a:p>
            <a:r>
              <a:rPr lang="en-US" sz="1600" dirty="0"/>
              <a:t>County-level differences in NOx inventory (tons): 2016v1 – 2016beta, all equipment sectors</a:t>
            </a:r>
          </a:p>
        </p:txBody>
      </p:sp>
    </p:spTree>
    <p:extLst>
      <p:ext uri="{BB962C8B-B14F-4D97-AF65-F5344CB8AC3E}">
        <p14:creationId xmlns:p14="http://schemas.microsoft.com/office/powerpoint/2010/main" val="4236800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2685468"/>
            <a:ext cx="8595360" cy="3722480"/>
          </a:xfrm>
        </p:spPr>
        <p:txBody>
          <a:bodyPr>
            <a:normAutofit/>
          </a:bodyPr>
          <a:lstStyle/>
          <a:p>
            <a:r>
              <a:rPr lang="en-US" sz="2800" b="1" u="sng" dirty="0"/>
              <a:t>Lead </a:t>
            </a:r>
            <a:r>
              <a:rPr lang="en-US" sz="2800" dirty="0"/>
              <a:t>Mark Janssen (LADCO)</a:t>
            </a:r>
          </a:p>
          <a:p>
            <a:pPr marL="109728" indent="0">
              <a:buNone/>
            </a:pPr>
            <a:endParaRPr lang="en-US" sz="2800" b="1" u="sng" dirty="0"/>
          </a:p>
          <a:p>
            <a:r>
              <a:rPr lang="en-US" sz="2800" b="1" u="sng" dirty="0"/>
              <a:t>Schedule</a:t>
            </a:r>
            <a:r>
              <a:rPr lang="en-US" sz="2800" dirty="0"/>
              <a:t>: Calls 3</a:t>
            </a:r>
            <a:r>
              <a:rPr lang="en-US" sz="2800" baseline="30000" dirty="0"/>
              <a:t>rd</a:t>
            </a:r>
            <a:r>
              <a:rPr lang="en-US" sz="2800" dirty="0"/>
              <a:t> Thursday at 11:00am ET</a:t>
            </a:r>
          </a:p>
          <a:p>
            <a:pPr marL="109728" indent="0">
              <a:buNone/>
            </a:pPr>
            <a:endParaRPr lang="en-US" sz="2400" dirty="0"/>
          </a:p>
          <a:p>
            <a:r>
              <a:rPr lang="en-US" sz="2400" b="1" u="sng" dirty="0"/>
              <a:t>Wiki</a:t>
            </a:r>
            <a:r>
              <a:rPr lang="en-US" sz="2400" dirty="0"/>
              <a:t>: </a:t>
            </a:r>
            <a:r>
              <a:rPr lang="en-US" sz="2400" dirty="0">
                <a:hlinkClick r:id="rId2"/>
              </a:rPr>
              <a:t>http://views.cira.colostate.edu/wiki/wiki/9182</a:t>
            </a:r>
            <a:endParaRPr lang="en-US" sz="2400" dirty="0"/>
          </a:p>
          <a:p>
            <a:pPr marL="109728" indent="0">
              <a:buNone/>
            </a:pPr>
            <a:endParaRPr lang="en-US" sz="14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41</a:t>
            </a:fld>
            <a:endParaRPr lang="en-US"/>
          </a:p>
        </p:txBody>
      </p:sp>
      <p:sp>
        <p:nvSpPr>
          <p:cNvPr id="4" name="Title 3"/>
          <p:cNvSpPr>
            <a:spLocks noGrp="1"/>
          </p:cNvSpPr>
          <p:nvPr>
            <p:ph type="title"/>
          </p:nvPr>
        </p:nvSpPr>
        <p:spPr>
          <a:xfrm>
            <a:off x="417672" y="750478"/>
            <a:ext cx="4648200" cy="1143000"/>
          </a:xfrm>
        </p:spPr>
        <p:txBody>
          <a:bodyPr>
            <a:noAutofit/>
          </a:bodyPr>
          <a:lstStyle/>
          <a:p>
            <a:pPr algn="ctr"/>
            <a:r>
              <a:rPr lang="en-US" sz="4400" dirty="0"/>
              <a:t>Rail Workgroup </a:t>
            </a:r>
          </a:p>
        </p:txBody>
      </p:sp>
      <p:pic>
        <p:nvPicPr>
          <p:cNvPr id="7" name="Picture 6">
            <a:extLst>
              <a:ext uri="{FF2B5EF4-FFF2-40B4-BE49-F238E27FC236}">
                <a16:creationId xmlns:a16="http://schemas.microsoft.com/office/drawing/2014/main" id="{2C2D161C-859D-9F43-B1A1-35E459EF5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5425"/>
            <a:ext cx="3602832" cy="242918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25931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1634" y="1417638"/>
            <a:ext cx="7750366" cy="3394472"/>
          </a:xfrm>
        </p:spPr>
        <p:txBody>
          <a:bodyPr>
            <a:normAutofit/>
          </a:bodyPr>
          <a:lstStyle/>
          <a:p>
            <a:r>
              <a:rPr lang="en-US" sz="2400" b="1" dirty="0"/>
              <a:t>Approach</a:t>
            </a:r>
          </a:p>
          <a:p>
            <a:pPr lvl="1"/>
            <a:r>
              <a:rPr lang="en-US" sz="2000" dirty="0"/>
              <a:t>Updated growth rates based on new AEO projections</a:t>
            </a:r>
          </a:p>
          <a:p>
            <a:pPr lvl="1"/>
            <a:r>
              <a:rPr lang="en-US" sz="2000" dirty="0"/>
              <a:t>Include better growth estimates of fleet technology</a:t>
            </a:r>
          </a:p>
          <a:p>
            <a:r>
              <a:rPr lang="en-US" sz="2400" b="1" dirty="0"/>
              <a:t>Differences from beta</a:t>
            </a:r>
          </a:p>
          <a:p>
            <a:pPr lvl="1"/>
            <a:r>
              <a:rPr lang="en-US" sz="2000" dirty="0"/>
              <a:t>Fixed circular logic in inventory spreadsheets</a:t>
            </a:r>
            <a:r>
              <a:rPr lang="en-US" sz="2000" b="1" dirty="0"/>
              <a:t> </a:t>
            </a:r>
          </a:p>
          <a:p>
            <a:r>
              <a:rPr lang="en-US" sz="2400" b="1" dirty="0"/>
              <a:t>Milestones</a:t>
            </a:r>
          </a:p>
          <a:p>
            <a:pPr lvl="1"/>
            <a:r>
              <a:rPr lang="en-US" sz="2000" dirty="0"/>
              <a:t>Expected release date: July 3rd 2019</a:t>
            </a:r>
          </a:p>
        </p:txBody>
      </p:sp>
      <p:sp>
        <p:nvSpPr>
          <p:cNvPr id="3" name="Slide Number Placeholder 2"/>
          <p:cNvSpPr>
            <a:spLocks noGrp="1"/>
          </p:cNvSpPr>
          <p:nvPr>
            <p:ph type="sldNum" sz="quarter" idx="12"/>
          </p:nvPr>
        </p:nvSpPr>
        <p:spPr/>
        <p:txBody>
          <a:bodyPr/>
          <a:lstStyle/>
          <a:p>
            <a:pPr>
              <a:defRPr/>
            </a:pPr>
            <a:fld id="{61C894BD-DCE2-4A96-A9AF-225BBEAC2A40}" type="slidenum">
              <a:rPr lang="en-US" smtClean="0">
                <a:solidFill>
                  <a:prstClr val="black"/>
                </a:solidFill>
              </a:rPr>
              <a:pPr>
                <a:defRPr/>
              </a:pPr>
              <a:t>42</a:t>
            </a:fld>
            <a:endParaRPr lang="en-US">
              <a:solidFill>
                <a:prstClr val="black"/>
              </a:solidFill>
            </a:endParaRPr>
          </a:p>
        </p:txBody>
      </p:sp>
      <p:sp>
        <p:nvSpPr>
          <p:cNvPr id="4" name="Title 3"/>
          <p:cNvSpPr>
            <a:spLocks noGrp="1"/>
          </p:cNvSpPr>
          <p:nvPr>
            <p:ph type="title"/>
          </p:nvPr>
        </p:nvSpPr>
        <p:spPr>
          <a:xfrm>
            <a:off x="609600" y="274638"/>
            <a:ext cx="8077200" cy="1143000"/>
          </a:xfrm>
        </p:spPr>
        <p:txBody>
          <a:bodyPr>
            <a:noAutofit/>
          </a:bodyPr>
          <a:lstStyle/>
          <a:p>
            <a:r>
              <a:rPr lang="en-US" sz="3200" dirty="0"/>
              <a:t>Rail Workgroup: 2016v1</a:t>
            </a:r>
          </a:p>
        </p:txBody>
      </p:sp>
    </p:spTree>
    <p:extLst>
      <p:ext uri="{BB962C8B-B14F-4D97-AF65-F5344CB8AC3E}">
        <p14:creationId xmlns:p14="http://schemas.microsoft.com/office/powerpoint/2010/main" val="177312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1C894BD-DCE2-4A96-A9AF-225BBEAC2A40}" type="slidenum">
              <a:rPr lang="en-US" smtClean="0">
                <a:solidFill>
                  <a:prstClr val="black"/>
                </a:solidFill>
              </a:rPr>
              <a:pPr>
                <a:defRPr/>
              </a:pPr>
              <a:t>43</a:t>
            </a:fld>
            <a:endParaRPr lang="en-US">
              <a:solidFill>
                <a:prstClr val="black"/>
              </a:solidFill>
            </a:endParaRPr>
          </a:p>
        </p:txBody>
      </p:sp>
      <p:graphicFrame>
        <p:nvGraphicFramePr>
          <p:cNvPr id="5" name="Chart 4">
            <a:extLst>
              <a:ext uri="{FF2B5EF4-FFF2-40B4-BE49-F238E27FC236}">
                <a16:creationId xmlns:a16="http://schemas.microsoft.com/office/drawing/2014/main" id="{0C30161A-D9DF-4D9E-AF4B-19B1E6BC29DA}"/>
              </a:ext>
            </a:extLst>
          </p:cNvPr>
          <p:cNvGraphicFramePr>
            <a:graphicFrameLocks/>
          </p:cNvGraphicFramePr>
          <p:nvPr>
            <p:extLst>
              <p:ext uri="{D42A27DB-BD31-4B8C-83A1-F6EECF244321}">
                <p14:modId xmlns:p14="http://schemas.microsoft.com/office/powerpoint/2010/main" val="3311870099"/>
              </p:ext>
            </p:extLst>
          </p:nvPr>
        </p:nvGraphicFramePr>
        <p:xfrm>
          <a:off x="609600" y="1417638"/>
          <a:ext cx="8127727" cy="456161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9A378773-E34C-414E-8967-70F667C0AF39}"/>
              </a:ext>
            </a:extLst>
          </p:cNvPr>
          <p:cNvSpPr>
            <a:spLocks noGrp="1"/>
          </p:cNvSpPr>
          <p:nvPr>
            <p:ph type="title"/>
          </p:nvPr>
        </p:nvSpPr>
        <p:spPr>
          <a:xfrm>
            <a:off x="609600" y="274638"/>
            <a:ext cx="8077200" cy="1143000"/>
          </a:xfrm>
        </p:spPr>
        <p:txBody>
          <a:bodyPr>
            <a:noAutofit/>
          </a:bodyPr>
          <a:lstStyle/>
          <a:p>
            <a:r>
              <a:rPr lang="en-US" sz="3200" dirty="0"/>
              <a:t>Rail Workgroup: 2016v1</a:t>
            </a:r>
          </a:p>
        </p:txBody>
      </p:sp>
    </p:spTree>
    <p:extLst>
      <p:ext uri="{BB962C8B-B14F-4D97-AF65-F5344CB8AC3E}">
        <p14:creationId xmlns:p14="http://schemas.microsoft.com/office/powerpoint/2010/main" val="605518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Content Placeholder 1">
            <a:extLst>
              <a:ext uri="{FF2B5EF4-FFF2-40B4-BE49-F238E27FC236}">
                <a16:creationId xmlns:a16="http://schemas.microsoft.com/office/drawing/2014/main" id="{48C906D0-2578-4BE7-BB8F-1B412779913A}"/>
              </a:ext>
            </a:extLst>
          </p:cNvPr>
          <p:cNvSpPr>
            <a:spLocks noGrp="1"/>
          </p:cNvSpPr>
          <p:nvPr>
            <p:ph idx="1"/>
          </p:nvPr>
        </p:nvSpPr>
        <p:spPr>
          <a:xfrm>
            <a:off x="417672" y="2514600"/>
            <a:ext cx="8595360" cy="4038600"/>
          </a:xfrm>
        </p:spPr>
        <p:txBody>
          <a:bodyPr>
            <a:normAutofit/>
          </a:bodyPr>
          <a:lstStyle/>
          <a:p>
            <a:r>
              <a:rPr lang="en-US" sz="2800" b="1" u="sng" dirty="0"/>
              <a:t>Lead </a:t>
            </a:r>
            <a:r>
              <a:rPr lang="en-US" sz="2800" dirty="0"/>
              <a:t>Mark Janssen (LADCO); update provided by EPA OTAQ</a:t>
            </a:r>
          </a:p>
          <a:p>
            <a:pPr marL="109728" indent="0">
              <a:buNone/>
            </a:pPr>
            <a:endParaRPr lang="en-US" sz="1200" b="1" u="sng" dirty="0"/>
          </a:p>
          <a:p>
            <a:r>
              <a:rPr lang="en-US" sz="2800" b="1" u="sng" dirty="0"/>
              <a:t>Schedule</a:t>
            </a:r>
            <a:r>
              <a:rPr lang="en-US" sz="2800" dirty="0"/>
              <a:t>: Ad hoc; 3</a:t>
            </a:r>
            <a:r>
              <a:rPr lang="en-US" sz="2800" baseline="30000" dirty="0"/>
              <a:t>rd</a:t>
            </a:r>
            <a:r>
              <a:rPr lang="en-US" sz="2800" dirty="0"/>
              <a:t> Tuesday at 3:00pm Eastern</a:t>
            </a:r>
          </a:p>
          <a:p>
            <a:pPr marL="109728" indent="0">
              <a:buNone/>
            </a:pPr>
            <a:endParaRPr lang="en-US" sz="1200" dirty="0"/>
          </a:p>
          <a:p>
            <a:r>
              <a:rPr lang="en-US" sz="2800" b="1" u="sng" dirty="0"/>
              <a:t>Wiki</a:t>
            </a:r>
            <a:r>
              <a:rPr lang="en-US" sz="2800" dirty="0"/>
              <a:t>: </a:t>
            </a:r>
            <a:r>
              <a:rPr lang="en-US" sz="2400" dirty="0">
                <a:hlinkClick r:id="rId2"/>
              </a:rPr>
              <a:t>http://views.cira.colostate.edu/wiki/wiki/9176</a:t>
            </a:r>
            <a:endParaRPr lang="en-US" sz="2400" dirty="0"/>
          </a:p>
          <a:p>
            <a:pPr marL="109728" indent="0">
              <a:buNone/>
            </a:pPr>
            <a:endParaRPr lang="en-US" sz="1200" dirty="0"/>
          </a:p>
          <a:p>
            <a:pPr marL="109728" indent="0">
              <a:buNone/>
            </a:pPr>
            <a:endParaRPr lang="en-US" sz="1200" b="1" u="sng" dirty="0"/>
          </a:p>
        </p:txBody>
      </p:sp>
      <p:sp>
        <p:nvSpPr>
          <p:cNvPr id="8" name="Slide Number Placeholder 2">
            <a:extLst>
              <a:ext uri="{FF2B5EF4-FFF2-40B4-BE49-F238E27FC236}">
                <a16:creationId xmlns:a16="http://schemas.microsoft.com/office/drawing/2014/main" id="{FA8AA879-710C-427F-8CAC-3B9F33D201E4}"/>
              </a:ext>
            </a:extLst>
          </p:cNvPr>
          <p:cNvSpPr txBox="1">
            <a:spLocks/>
          </p:cNvSpPr>
          <p:nvPr/>
        </p:nvSpPr>
        <p:spPr>
          <a:xfrm>
            <a:off x="8647272" y="6407948"/>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C894BD-DCE2-4A96-A9AF-225BBEAC2A40}" type="slidenum">
              <a:rPr lang="en-US" smtClean="0"/>
              <a:pPr/>
              <a:t>44</a:t>
            </a:fld>
            <a:endParaRPr lang="en-US"/>
          </a:p>
        </p:txBody>
      </p:sp>
      <p:sp>
        <p:nvSpPr>
          <p:cNvPr id="9" name="Title 3">
            <a:extLst>
              <a:ext uri="{FF2B5EF4-FFF2-40B4-BE49-F238E27FC236}">
                <a16:creationId xmlns:a16="http://schemas.microsoft.com/office/drawing/2014/main" id="{13AE10F2-CC18-4576-B1B3-F66A4C99C20D}"/>
              </a:ext>
            </a:extLst>
          </p:cNvPr>
          <p:cNvSpPr>
            <a:spLocks noGrp="1"/>
          </p:cNvSpPr>
          <p:nvPr>
            <p:ph type="title"/>
          </p:nvPr>
        </p:nvSpPr>
        <p:spPr>
          <a:xfrm>
            <a:off x="304800" y="471254"/>
            <a:ext cx="5064246" cy="1401762"/>
          </a:xfrm>
        </p:spPr>
        <p:txBody>
          <a:bodyPr>
            <a:noAutofit/>
          </a:bodyPr>
          <a:lstStyle/>
          <a:p>
            <a:pPr algn="ctr"/>
            <a:r>
              <a:rPr lang="en-US" sz="3200" dirty="0"/>
              <a:t>Commercial Marine Vessel (CMV) Workgroup</a:t>
            </a:r>
          </a:p>
        </p:txBody>
      </p:sp>
      <p:pic>
        <p:nvPicPr>
          <p:cNvPr id="10" name="Picture 9">
            <a:extLst>
              <a:ext uri="{FF2B5EF4-FFF2-40B4-BE49-F238E27FC236}">
                <a16:creationId xmlns:a16="http://schemas.microsoft.com/office/drawing/2014/main" id="{C0F2EF9F-2088-4805-8E2D-4184EB61E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854" y="228600"/>
            <a:ext cx="3358178" cy="208676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09875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Marine Workgroup: 2016v1</a:t>
            </a:r>
          </a:p>
        </p:txBody>
      </p:sp>
      <p:sp>
        <p:nvSpPr>
          <p:cNvPr id="5" name="Content Placeholder 1">
            <a:extLst>
              <a:ext uri="{FF2B5EF4-FFF2-40B4-BE49-F238E27FC236}">
                <a16:creationId xmlns:a16="http://schemas.microsoft.com/office/drawing/2014/main" id="{D533E3B1-F7A1-46E5-80FA-344D9BB133F8}"/>
              </a:ext>
            </a:extLst>
          </p:cNvPr>
          <p:cNvSpPr txBox="1">
            <a:spLocks/>
          </p:cNvSpPr>
          <p:nvPr/>
        </p:nvSpPr>
        <p:spPr>
          <a:xfrm>
            <a:off x="95109" y="1803040"/>
            <a:ext cx="4382000" cy="4953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dirty="0"/>
              <a:t>Approach for v1</a:t>
            </a:r>
          </a:p>
          <a:p>
            <a:pPr lvl="1"/>
            <a:r>
              <a:rPr lang="en-US" sz="2000" dirty="0" err="1"/>
              <a:t>Backcast</a:t>
            </a:r>
            <a:r>
              <a:rPr lang="en-US" sz="2000" dirty="0"/>
              <a:t> to 2016 the AIS-based CMV inventory being developed for the 2017 NEI</a:t>
            </a:r>
          </a:p>
          <a:p>
            <a:pPr lvl="1"/>
            <a:r>
              <a:rPr lang="en-US" sz="2000" dirty="0"/>
              <a:t>Adjustments will use USACE Vessel Entrances &amp; Clearances data, by C3 vessel type (see table)</a:t>
            </a:r>
          </a:p>
          <a:p>
            <a:pPr lvl="1"/>
            <a:r>
              <a:rPr lang="en-US" sz="2000" dirty="0"/>
              <a:t>Will use an aggregate adjustment of 98% for C3 yachts, tugs, barges, fishing vessels, and all C1/C2 vessels</a:t>
            </a:r>
          </a:p>
          <a:p>
            <a:pPr lvl="1"/>
            <a:endParaRPr lang="en-US" sz="2000" dirty="0"/>
          </a:p>
        </p:txBody>
      </p:sp>
      <p:pic>
        <p:nvPicPr>
          <p:cNvPr id="2" name="Picture 1">
            <a:extLst>
              <a:ext uri="{FF2B5EF4-FFF2-40B4-BE49-F238E27FC236}">
                <a16:creationId xmlns:a16="http://schemas.microsoft.com/office/drawing/2014/main" id="{53A9ED07-B516-4C1F-AF4B-24BDE8665A99}"/>
              </a:ext>
            </a:extLst>
          </p:cNvPr>
          <p:cNvPicPr>
            <a:picLocks noChangeAspect="1"/>
          </p:cNvPicPr>
          <p:nvPr/>
        </p:nvPicPr>
        <p:blipFill>
          <a:blip r:embed="rId2"/>
          <a:stretch>
            <a:fillRect/>
          </a:stretch>
        </p:blipFill>
        <p:spPr>
          <a:xfrm>
            <a:off x="4609601" y="1811824"/>
            <a:ext cx="4263665" cy="4433887"/>
          </a:xfrm>
          <a:prstGeom prst="rect">
            <a:avLst/>
          </a:prstGeom>
        </p:spPr>
      </p:pic>
    </p:spTree>
    <p:extLst>
      <p:ext uri="{BB962C8B-B14F-4D97-AF65-F5344CB8AC3E}">
        <p14:creationId xmlns:p14="http://schemas.microsoft.com/office/powerpoint/2010/main" val="1667871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Marine Workgroup: 2016v1</a:t>
            </a:r>
          </a:p>
        </p:txBody>
      </p:sp>
      <p:sp>
        <p:nvSpPr>
          <p:cNvPr id="5" name="Content Placeholder 1">
            <a:extLst>
              <a:ext uri="{FF2B5EF4-FFF2-40B4-BE49-F238E27FC236}">
                <a16:creationId xmlns:a16="http://schemas.microsoft.com/office/drawing/2014/main" id="{D533E3B1-F7A1-46E5-80FA-344D9BB133F8}"/>
              </a:ext>
            </a:extLst>
          </p:cNvPr>
          <p:cNvSpPr txBox="1">
            <a:spLocks/>
          </p:cNvSpPr>
          <p:nvPr/>
        </p:nvSpPr>
        <p:spPr>
          <a:xfrm>
            <a:off x="152400" y="1295400"/>
            <a:ext cx="8686800" cy="4953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dirty="0"/>
              <a:t>Status of 2016v1: C3 CMV</a:t>
            </a:r>
          </a:p>
          <a:p>
            <a:pPr lvl="1"/>
            <a:r>
              <a:rPr lang="en-US" sz="2000" dirty="0"/>
              <a:t>C3 emissions based on 2017 AIS data was completed in Oct. 2018</a:t>
            </a:r>
          </a:p>
          <a:p>
            <a:pPr lvl="1"/>
            <a:r>
              <a:rPr lang="en-US" sz="2000" dirty="0"/>
              <a:t>QA checks completed Feb. 2019</a:t>
            </a:r>
          </a:p>
          <a:p>
            <a:pPr lvl="1"/>
            <a:r>
              <a:rPr lang="en-US" sz="2000" dirty="0"/>
              <a:t>Documentation completed Dec. 2018</a:t>
            </a:r>
          </a:p>
        </p:txBody>
      </p:sp>
      <p:pic>
        <p:nvPicPr>
          <p:cNvPr id="6" name="Picture 5">
            <a:extLst>
              <a:ext uri="{FF2B5EF4-FFF2-40B4-BE49-F238E27FC236}">
                <a16:creationId xmlns:a16="http://schemas.microsoft.com/office/drawing/2014/main" id="{2850E8FE-38BE-4F49-A810-FC30ACA5C2D0}"/>
              </a:ext>
            </a:extLst>
          </p:cNvPr>
          <p:cNvPicPr>
            <a:picLocks noChangeAspect="1"/>
          </p:cNvPicPr>
          <p:nvPr/>
        </p:nvPicPr>
        <p:blipFill>
          <a:blip r:embed="rId3"/>
          <a:stretch>
            <a:fillRect/>
          </a:stretch>
        </p:blipFill>
        <p:spPr>
          <a:xfrm>
            <a:off x="314862" y="3429000"/>
            <a:ext cx="2893446" cy="1773958"/>
          </a:xfrm>
          <a:prstGeom prst="rect">
            <a:avLst/>
          </a:prstGeom>
        </p:spPr>
      </p:pic>
      <p:pic>
        <p:nvPicPr>
          <p:cNvPr id="7" name="Picture 6">
            <a:extLst>
              <a:ext uri="{FF2B5EF4-FFF2-40B4-BE49-F238E27FC236}">
                <a16:creationId xmlns:a16="http://schemas.microsoft.com/office/drawing/2014/main" id="{99356EFD-9E25-4F9F-97FE-24AE225F272B}"/>
              </a:ext>
            </a:extLst>
          </p:cNvPr>
          <p:cNvPicPr>
            <a:picLocks noChangeAspect="1"/>
          </p:cNvPicPr>
          <p:nvPr/>
        </p:nvPicPr>
        <p:blipFill>
          <a:blip r:embed="rId4"/>
          <a:stretch>
            <a:fillRect/>
          </a:stretch>
        </p:blipFill>
        <p:spPr>
          <a:xfrm>
            <a:off x="3370770" y="3201913"/>
            <a:ext cx="5686188" cy="3206035"/>
          </a:xfrm>
          <a:prstGeom prst="rect">
            <a:avLst/>
          </a:prstGeom>
        </p:spPr>
      </p:pic>
      <p:sp>
        <p:nvSpPr>
          <p:cNvPr id="2" name="TextBox 1">
            <a:extLst>
              <a:ext uri="{FF2B5EF4-FFF2-40B4-BE49-F238E27FC236}">
                <a16:creationId xmlns:a16="http://schemas.microsoft.com/office/drawing/2014/main" id="{CBA676FB-310E-441A-A9FE-82492DB6503B}"/>
              </a:ext>
            </a:extLst>
          </p:cNvPr>
          <p:cNvSpPr txBox="1"/>
          <p:nvPr/>
        </p:nvSpPr>
        <p:spPr>
          <a:xfrm>
            <a:off x="243430" y="5239434"/>
            <a:ext cx="3095068" cy="646331"/>
          </a:xfrm>
          <a:prstGeom prst="rect">
            <a:avLst/>
          </a:prstGeom>
          <a:noFill/>
        </p:spPr>
        <p:txBody>
          <a:bodyPr wrap="square" rtlCol="0">
            <a:spAutoFit/>
          </a:bodyPr>
          <a:lstStyle/>
          <a:p>
            <a:r>
              <a:rPr lang="en-US" sz="1200" i="1" dirty="0"/>
              <a:t>AIS data were pulled from the areas in pink; emissions (tons/year) summed over those areas shown in table</a:t>
            </a:r>
          </a:p>
        </p:txBody>
      </p:sp>
    </p:spTree>
    <p:extLst>
      <p:ext uri="{BB962C8B-B14F-4D97-AF65-F5344CB8AC3E}">
        <p14:creationId xmlns:p14="http://schemas.microsoft.com/office/powerpoint/2010/main" val="1725190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Marine Workgroup: 2016v1</a:t>
            </a:r>
          </a:p>
        </p:txBody>
      </p:sp>
      <p:sp>
        <p:nvSpPr>
          <p:cNvPr id="5" name="Content Placeholder 1">
            <a:extLst>
              <a:ext uri="{FF2B5EF4-FFF2-40B4-BE49-F238E27FC236}">
                <a16:creationId xmlns:a16="http://schemas.microsoft.com/office/drawing/2014/main" id="{D533E3B1-F7A1-46E5-80FA-344D9BB133F8}"/>
              </a:ext>
            </a:extLst>
          </p:cNvPr>
          <p:cNvSpPr txBox="1">
            <a:spLocks/>
          </p:cNvSpPr>
          <p:nvPr/>
        </p:nvSpPr>
        <p:spPr>
          <a:xfrm>
            <a:off x="152400" y="1295400"/>
            <a:ext cx="8686800" cy="4953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dirty="0"/>
              <a:t>Status of 2016v1: C3 CMV Rasterization</a:t>
            </a:r>
          </a:p>
          <a:p>
            <a:pPr lvl="1"/>
            <a:r>
              <a:rPr lang="en-US" sz="2000" dirty="0"/>
              <a:t>Separate hourly data files were generated for rasterization</a:t>
            </a:r>
          </a:p>
          <a:p>
            <a:pPr lvl="1"/>
            <a:r>
              <a:rPr lang="en-US" sz="2000" dirty="0"/>
              <a:t>36-km and 12-km grids (hourly) completed for CONUS</a:t>
            </a:r>
          </a:p>
          <a:p>
            <a:pPr lvl="1"/>
            <a:r>
              <a:rPr lang="en-US" sz="2000" dirty="0" err="1"/>
              <a:t>QAing</a:t>
            </a:r>
            <a:r>
              <a:rPr lang="en-US" sz="2000" dirty="0"/>
              <a:t> inland data</a:t>
            </a:r>
          </a:p>
          <a:p>
            <a:pPr lvl="1"/>
            <a:r>
              <a:rPr lang="en-US" sz="2000" dirty="0"/>
              <a:t>Rasterization of Alaska &amp; Hawaii now underway</a:t>
            </a:r>
          </a:p>
          <a:p>
            <a:pPr lvl="1"/>
            <a:r>
              <a:rPr lang="en-US" sz="2000" dirty="0"/>
              <a:t>Also developing                                                          rasterized data for                                                           smaller grids in                                                               specific areas (e.g.,                                                            Great Lakes, Long                                                                   Island Sound)</a:t>
            </a:r>
          </a:p>
          <a:p>
            <a:pPr lvl="1"/>
            <a:endParaRPr lang="en-US" sz="2000" dirty="0"/>
          </a:p>
          <a:p>
            <a:pPr lvl="1"/>
            <a:endParaRPr lang="en-US" sz="2000" dirty="0"/>
          </a:p>
        </p:txBody>
      </p:sp>
      <p:sp>
        <p:nvSpPr>
          <p:cNvPr id="9" name="TextBox 8">
            <a:extLst>
              <a:ext uri="{FF2B5EF4-FFF2-40B4-BE49-F238E27FC236}">
                <a16:creationId xmlns:a16="http://schemas.microsoft.com/office/drawing/2014/main" id="{E9CD7FCE-1DC7-4A65-8769-8CA844163A72}"/>
              </a:ext>
            </a:extLst>
          </p:cNvPr>
          <p:cNvSpPr txBox="1"/>
          <p:nvPr/>
        </p:nvSpPr>
        <p:spPr>
          <a:xfrm>
            <a:off x="3750097" y="6262696"/>
            <a:ext cx="5376864" cy="276999"/>
          </a:xfrm>
          <a:prstGeom prst="rect">
            <a:avLst/>
          </a:prstGeom>
          <a:noFill/>
        </p:spPr>
        <p:txBody>
          <a:bodyPr wrap="square" rtlCol="0">
            <a:spAutoFit/>
          </a:bodyPr>
          <a:lstStyle/>
          <a:p>
            <a:r>
              <a:rPr lang="en-US" sz="1200" i="1" dirty="0"/>
              <a:t>Preliminary 12km plot of C3 NOx emissions (July 2017 total)</a:t>
            </a:r>
          </a:p>
        </p:txBody>
      </p:sp>
      <p:pic>
        <p:nvPicPr>
          <p:cNvPr id="11" name="Picture 10">
            <a:extLst>
              <a:ext uri="{FF2B5EF4-FFF2-40B4-BE49-F238E27FC236}">
                <a16:creationId xmlns:a16="http://schemas.microsoft.com/office/drawing/2014/main" id="{6C256EAE-D987-4CE3-B532-4D9EA0367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777" y="3244280"/>
            <a:ext cx="5241503" cy="3048000"/>
          </a:xfrm>
          <a:prstGeom prst="rect">
            <a:avLst/>
          </a:prstGeom>
        </p:spPr>
      </p:pic>
    </p:spTree>
    <p:extLst>
      <p:ext uri="{BB962C8B-B14F-4D97-AF65-F5344CB8AC3E}">
        <p14:creationId xmlns:p14="http://schemas.microsoft.com/office/powerpoint/2010/main" val="1346630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Marine Workgroup: 2016v1</a:t>
            </a:r>
          </a:p>
        </p:txBody>
      </p:sp>
      <p:sp>
        <p:nvSpPr>
          <p:cNvPr id="5" name="Content Placeholder 1">
            <a:extLst>
              <a:ext uri="{FF2B5EF4-FFF2-40B4-BE49-F238E27FC236}">
                <a16:creationId xmlns:a16="http://schemas.microsoft.com/office/drawing/2014/main" id="{D533E3B1-F7A1-46E5-80FA-344D9BB133F8}"/>
              </a:ext>
            </a:extLst>
          </p:cNvPr>
          <p:cNvSpPr txBox="1">
            <a:spLocks/>
          </p:cNvSpPr>
          <p:nvPr/>
        </p:nvSpPr>
        <p:spPr>
          <a:xfrm>
            <a:off x="152400" y="1295400"/>
            <a:ext cx="8686800" cy="4953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dirty="0"/>
              <a:t>Next steps for 2016v1CMV inventory</a:t>
            </a:r>
          </a:p>
          <a:p>
            <a:pPr lvl="1"/>
            <a:r>
              <a:rPr lang="en-US" sz="2000" dirty="0"/>
              <a:t>Run code to calculate C1/C2 emissions</a:t>
            </a:r>
          </a:p>
          <a:p>
            <a:pPr lvl="1"/>
            <a:r>
              <a:rPr lang="en-US" sz="2000" dirty="0"/>
              <a:t>Rasterize C1/C2 emissions</a:t>
            </a:r>
          </a:p>
          <a:p>
            <a:pPr lvl="1"/>
            <a:r>
              <a:rPr lang="en-US" sz="2000" dirty="0"/>
              <a:t>Develop C3 and C1/C2 data for NEI annual emissions for NEI shapefiles (port and underway)</a:t>
            </a:r>
          </a:p>
          <a:p>
            <a:pPr lvl="1"/>
            <a:r>
              <a:rPr lang="en-US" sz="2000" dirty="0"/>
              <a:t>Reconcile C3 and C1/C2 with Canadian CMV inventory</a:t>
            </a:r>
          </a:p>
          <a:p>
            <a:pPr lvl="1"/>
            <a:r>
              <a:rPr lang="en-US" sz="2000" dirty="0" err="1"/>
              <a:t>Gapfill</a:t>
            </a:r>
            <a:r>
              <a:rPr lang="en-US" sz="2000" dirty="0"/>
              <a:t> portions of 36km domain not covered by AIS data selection (small portions of AK, HI, St. Lawrence Seaway)</a:t>
            </a:r>
          </a:p>
          <a:p>
            <a:pPr lvl="1"/>
            <a:r>
              <a:rPr lang="en-US" sz="2000" b="1" dirty="0"/>
              <a:t>Adjust 2017 inventory for 2016</a:t>
            </a:r>
          </a:p>
          <a:p>
            <a:pPr lvl="1"/>
            <a:r>
              <a:rPr lang="en-US" sz="2000" dirty="0"/>
              <a:t>Documentation</a:t>
            </a:r>
          </a:p>
          <a:p>
            <a:pPr lvl="1"/>
            <a:r>
              <a:rPr lang="en-US" sz="2000" dirty="0"/>
              <a:t>Aiming for fall release</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02059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0" y="2676180"/>
            <a:ext cx="8576042" cy="3914330"/>
          </a:xfrm>
        </p:spPr>
        <p:txBody>
          <a:bodyPr>
            <a:normAutofit/>
          </a:bodyPr>
          <a:lstStyle/>
          <a:p>
            <a:r>
              <a:rPr lang="en-US" sz="2800" b="1" u="sng" dirty="0"/>
              <a:t>Co-leads</a:t>
            </a:r>
            <a:r>
              <a:rPr lang="en-US" sz="2800" dirty="0"/>
              <a:t>: Doug Boyer (TCEQ), Jeff Vukovich (EPA)</a:t>
            </a:r>
          </a:p>
          <a:p>
            <a:pPr marL="109728" indent="0">
              <a:buNone/>
            </a:pPr>
            <a:endParaRPr lang="en-US" sz="2800" dirty="0"/>
          </a:p>
          <a:p>
            <a:r>
              <a:rPr lang="en-US" sz="2800" b="1" u="sng" dirty="0"/>
              <a:t>Schedule</a:t>
            </a:r>
            <a:r>
              <a:rPr lang="en-US" sz="2800" dirty="0"/>
              <a:t>: Calls on 4th Tuesday at 2pm ET</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http://views.cira.colostate.edu/wiki/wiki/9172</a:t>
            </a:r>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36990" y="820886"/>
            <a:ext cx="4973210" cy="1143000"/>
          </a:xfrm>
        </p:spPr>
        <p:txBody>
          <a:bodyPr>
            <a:noAutofit/>
          </a:bodyPr>
          <a:lstStyle/>
          <a:p>
            <a:pPr algn="ctr"/>
            <a:r>
              <a:rPr lang="en-US" sz="4400" dirty="0"/>
              <a:t>Biogenic Workgroup</a:t>
            </a:r>
          </a:p>
        </p:txBody>
      </p:sp>
      <p:pic>
        <p:nvPicPr>
          <p:cNvPr id="5" name="Picture 4">
            <a:extLst>
              <a:ext uri="{FF2B5EF4-FFF2-40B4-BE49-F238E27FC236}">
                <a16:creationId xmlns:a16="http://schemas.microsoft.com/office/drawing/2014/main" id="{E9C1E832-A71D-49AD-A7A8-A324D6088848}"/>
              </a:ext>
            </a:extLst>
          </p:cNvPr>
          <p:cNvPicPr>
            <a:picLocks noChangeAspect="1"/>
          </p:cNvPicPr>
          <p:nvPr/>
        </p:nvPicPr>
        <p:blipFill>
          <a:blip r:embed="rId3"/>
          <a:stretch>
            <a:fillRect/>
          </a:stretch>
        </p:blipFill>
        <p:spPr>
          <a:xfrm>
            <a:off x="5054806" y="276295"/>
            <a:ext cx="3574977" cy="2232181"/>
          </a:xfrm>
          <a:prstGeom prst="rect">
            <a:avLst/>
          </a:prstGeom>
        </p:spPr>
      </p:pic>
    </p:spTree>
    <p:extLst>
      <p:ext uri="{BB962C8B-B14F-4D97-AF65-F5344CB8AC3E}">
        <p14:creationId xmlns:p14="http://schemas.microsoft.com/office/powerpoint/2010/main" val="355542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795" y="1487779"/>
            <a:ext cx="8555832" cy="4920169"/>
          </a:xfrm>
        </p:spPr>
        <p:txBody>
          <a:bodyPr>
            <a:normAutofit/>
          </a:bodyPr>
          <a:lstStyle/>
          <a:p>
            <a:r>
              <a:rPr lang="en-US" sz="2400" b="1" u="sng" dirty="0"/>
              <a:t>Coordination co-leads</a:t>
            </a:r>
            <a:r>
              <a:rPr lang="en-US" sz="2400" dirty="0"/>
              <a:t>: Zac Adelman (LADCO) and Alison </a:t>
            </a:r>
            <a:r>
              <a:rPr lang="en-US" sz="2400" dirty="0" err="1"/>
              <a:t>Eyth</a:t>
            </a:r>
            <a:r>
              <a:rPr lang="en-US" sz="2400" dirty="0"/>
              <a:t> (EPA OAQPS)</a:t>
            </a:r>
          </a:p>
          <a:p>
            <a:pPr lvl="1"/>
            <a:r>
              <a:rPr lang="en-US" sz="1800" dirty="0"/>
              <a:t>Developed process and communication structures, facilitate discussions, help resolve issues, documentation requirements, coordinate distribution of data to stakeholders</a:t>
            </a:r>
          </a:p>
          <a:p>
            <a:r>
              <a:rPr lang="en-US" sz="2400" b="1" u="sng" dirty="0"/>
              <a:t>Coordination committee</a:t>
            </a:r>
            <a:r>
              <a:rPr lang="en-US" sz="2400" dirty="0"/>
              <a:t>: regional, state, EPA leaders </a:t>
            </a:r>
          </a:p>
          <a:p>
            <a:pPr lvl="1"/>
            <a:r>
              <a:rPr lang="en-US" sz="1800" dirty="0"/>
              <a:t>Define processes, resolve issues, co-lead workgroups</a:t>
            </a:r>
          </a:p>
          <a:p>
            <a:pPr lvl="1"/>
            <a:r>
              <a:rPr lang="en-US" sz="1800" dirty="0"/>
              <a:t>Includes overall and WG co-leads plus MJO directors</a:t>
            </a:r>
          </a:p>
          <a:p>
            <a:r>
              <a:rPr lang="en-US" sz="2400" b="1" u="sng" dirty="0"/>
              <a:t>Sector-specific Workgroups</a:t>
            </a:r>
            <a:r>
              <a:rPr lang="en-US" sz="2400" dirty="0"/>
              <a:t>: one regional/state staff and one EPA staff (where possible)</a:t>
            </a:r>
          </a:p>
          <a:p>
            <a:pPr lvl="1"/>
            <a:r>
              <a:rPr lang="en-US" sz="1800" dirty="0"/>
              <a:t>Focus on preparing emissions estimates for 2016 and future years, plus improve how the emissions sectors are modeled</a:t>
            </a:r>
          </a:p>
          <a:p>
            <a:pPr lvl="1"/>
            <a:r>
              <a:rPr lang="en-US" sz="1800" dirty="0"/>
              <a:t>Include participants from EPA/states/locals/regions</a:t>
            </a:r>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5</a:t>
            </a:fld>
            <a:endParaRPr lang="en-US"/>
          </a:p>
        </p:txBody>
      </p:sp>
      <p:sp>
        <p:nvSpPr>
          <p:cNvPr id="5" name="Title 4"/>
          <p:cNvSpPr>
            <a:spLocks noGrp="1"/>
          </p:cNvSpPr>
          <p:nvPr>
            <p:ph type="title"/>
          </p:nvPr>
        </p:nvSpPr>
        <p:spPr/>
        <p:txBody>
          <a:bodyPr>
            <a:normAutofit/>
          </a:bodyPr>
          <a:lstStyle/>
          <a:p>
            <a:r>
              <a:rPr lang="en-US" dirty="0"/>
              <a:t>Organizational Structure</a:t>
            </a:r>
          </a:p>
        </p:txBody>
      </p:sp>
    </p:spTree>
    <p:extLst>
      <p:ext uri="{BB962C8B-B14F-4D97-AF65-F5344CB8AC3E}">
        <p14:creationId xmlns:p14="http://schemas.microsoft.com/office/powerpoint/2010/main" val="3969852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102" y="954521"/>
            <a:ext cx="8555832" cy="5112548"/>
          </a:xfrm>
        </p:spPr>
        <p:txBody>
          <a:bodyPr>
            <a:normAutofit lnSpcReduction="10000"/>
          </a:bodyPr>
          <a:lstStyle/>
          <a:p>
            <a:r>
              <a:rPr lang="en-US" sz="2400" b="1" dirty="0"/>
              <a:t>Approach</a:t>
            </a:r>
          </a:p>
          <a:p>
            <a:pPr lvl="1"/>
            <a:r>
              <a:rPr lang="en-US" sz="2000" dirty="0"/>
              <a:t>Using Environment Canada’s BELD4 1km resolution dataset to update </a:t>
            </a:r>
            <a:r>
              <a:rPr lang="en-US" sz="2000" dirty="0" err="1"/>
              <a:t>landuse</a:t>
            </a:r>
            <a:r>
              <a:rPr lang="en-US" sz="2000" dirty="0"/>
              <a:t> for their country</a:t>
            </a:r>
          </a:p>
          <a:p>
            <a:pPr lvl="2"/>
            <a:r>
              <a:rPr lang="en-US" sz="2000" dirty="0"/>
              <a:t>Only able to update </a:t>
            </a:r>
            <a:r>
              <a:rPr lang="en-US" sz="2000" dirty="0" err="1"/>
              <a:t>landuse</a:t>
            </a:r>
            <a:r>
              <a:rPr lang="en-US" sz="2000" dirty="0"/>
              <a:t> for Biogenic Emissions Inventory System version  (BEIS3)</a:t>
            </a:r>
          </a:p>
          <a:p>
            <a:pPr lvl="1"/>
            <a:r>
              <a:rPr lang="en-US" sz="2000" dirty="0"/>
              <a:t>No changes for Model of Emissions of Gases and Aerosols from Nature (MEGAN3) version 3 planned for 2016v1</a:t>
            </a:r>
          </a:p>
          <a:p>
            <a:r>
              <a:rPr lang="en-US" sz="2400" b="1" dirty="0"/>
              <a:t>Comments on beta</a:t>
            </a:r>
          </a:p>
          <a:p>
            <a:pPr lvl="1"/>
            <a:r>
              <a:rPr lang="en-US" sz="2000" dirty="0"/>
              <a:t>None received</a:t>
            </a:r>
          </a:p>
          <a:p>
            <a:r>
              <a:rPr lang="en-US" sz="2400" b="1" dirty="0"/>
              <a:t>Differences from beta</a:t>
            </a:r>
          </a:p>
          <a:p>
            <a:pPr lvl="1"/>
            <a:r>
              <a:rPr lang="en-US" sz="2000" dirty="0"/>
              <a:t>For Canada, the 17 MODIS </a:t>
            </a:r>
            <a:r>
              <a:rPr lang="en-US" sz="2000" dirty="0" err="1"/>
              <a:t>landuse</a:t>
            </a:r>
            <a:r>
              <a:rPr lang="en-US" sz="2000" dirty="0"/>
              <a:t> types are begin replaced by 92 different BELD4 </a:t>
            </a:r>
            <a:r>
              <a:rPr lang="en-US" sz="2000" dirty="0" err="1"/>
              <a:t>landuse</a:t>
            </a:r>
            <a:r>
              <a:rPr lang="en-US" sz="2000" dirty="0"/>
              <a:t> types from Environment Canada</a:t>
            </a:r>
          </a:p>
          <a:p>
            <a:pPr lvl="1"/>
            <a:r>
              <a:rPr lang="en-US" sz="2000" dirty="0"/>
              <a:t>Canadian </a:t>
            </a:r>
            <a:r>
              <a:rPr lang="en-US" sz="2000" dirty="0" err="1"/>
              <a:t>landuse</a:t>
            </a:r>
            <a:r>
              <a:rPr lang="en-US" sz="2000" dirty="0"/>
              <a:t> changes will result in significant changes in VOC emissions and some impact on biogenic NOx emissions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34636"/>
            <a:ext cx="8229600" cy="1143000"/>
          </a:xfrm>
        </p:spPr>
        <p:txBody>
          <a:bodyPr>
            <a:noAutofit/>
          </a:bodyPr>
          <a:lstStyle/>
          <a:p>
            <a:r>
              <a:rPr lang="en-US" sz="3200" dirty="0"/>
              <a:t>Biogenic Emissions Workgroup</a:t>
            </a:r>
          </a:p>
        </p:txBody>
      </p:sp>
    </p:spTree>
    <p:extLst>
      <p:ext uri="{BB962C8B-B14F-4D97-AF65-F5344CB8AC3E}">
        <p14:creationId xmlns:p14="http://schemas.microsoft.com/office/powerpoint/2010/main" val="1459398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sz="2400" b="1" dirty="0"/>
              <a:t>Milestones</a:t>
            </a:r>
          </a:p>
          <a:p>
            <a:pPr lvl="1"/>
            <a:r>
              <a:rPr lang="en-US" sz="2000" dirty="0"/>
              <a:t>Expected review period:  June – July 2019</a:t>
            </a:r>
          </a:p>
          <a:p>
            <a:pPr lvl="1"/>
            <a:r>
              <a:rPr lang="en-US" sz="2000" dirty="0"/>
              <a:t>Expected release date: July 31, 2019</a:t>
            </a:r>
          </a:p>
          <a:p>
            <a:r>
              <a:rPr lang="en-US" sz="2400" b="1" dirty="0"/>
              <a:t>Other related activities</a:t>
            </a:r>
          </a:p>
          <a:p>
            <a:pPr lvl="1"/>
            <a:r>
              <a:rPr lang="en-US" sz="2000" dirty="0"/>
              <a:t>Investigating the possible evaluation of both biogenic emissions models for summer 2013 using observed emissions flux data available for this time period</a:t>
            </a:r>
          </a:p>
          <a:p>
            <a:r>
              <a:rPr lang="en-US" sz="2400" b="1" dirty="0"/>
              <a:t>Emission Inventory Conference Presentation</a:t>
            </a:r>
          </a:p>
          <a:p>
            <a:pPr lvl="1"/>
            <a:r>
              <a:rPr lang="en-US" sz="2000" dirty="0"/>
              <a:t>7/31 ~10:20 AM CDT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rmAutofit fontScale="90000"/>
          </a:bodyPr>
          <a:lstStyle/>
          <a:p>
            <a:r>
              <a:rPr lang="en-US" sz="4400" dirty="0"/>
              <a:t>Biogenic Emissions Workgroup</a:t>
            </a:r>
          </a:p>
        </p:txBody>
      </p:sp>
    </p:spTree>
    <p:extLst>
      <p:ext uri="{BB962C8B-B14F-4D97-AF65-F5344CB8AC3E}">
        <p14:creationId xmlns:p14="http://schemas.microsoft.com/office/powerpoint/2010/main" val="2724945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858" y="2389547"/>
            <a:ext cx="8564797" cy="3916625"/>
          </a:xfrm>
        </p:spPr>
        <p:txBody>
          <a:bodyPr>
            <a:normAutofit lnSpcReduction="10000"/>
          </a:bodyPr>
          <a:lstStyle/>
          <a:p>
            <a:r>
              <a:rPr lang="en-US" sz="2800" b="1" u="sng" dirty="0"/>
              <a:t>Co-leads</a:t>
            </a:r>
            <a:r>
              <a:rPr lang="en-US" sz="2800" dirty="0"/>
              <a:t>: </a:t>
            </a:r>
            <a:r>
              <a:rPr lang="en-US" sz="2600" dirty="0"/>
              <a:t>Jeff Vukovich (EPA)</a:t>
            </a:r>
            <a:endParaRPr lang="en-US" sz="2600" b="1" dirty="0"/>
          </a:p>
          <a:p>
            <a:pPr marL="109728" indent="0">
              <a:buNone/>
            </a:pPr>
            <a:r>
              <a:rPr lang="en-US" sz="2600" dirty="0"/>
              <a:t> </a:t>
            </a:r>
            <a:endParaRPr lang="en-US" sz="2800" dirty="0"/>
          </a:p>
          <a:p>
            <a:r>
              <a:rPr lang="en-US" sz="2800" b="1" u="sng" dirty="0"/>
              <a:t>Schedule</a:t>
            </a:r>
            <a:r>
              <a:rPr lang="en-US" sz="2800" dirty="0"/>
              <a:t>: Calls on 1</a:t>
            </a:r>
            <a:r>
              <a:rPr lang="en-US" sz="2800" baseline="30000" dirty="0"/>
              <a:t>st</a:t>
            </a:r>
            <a:r>
              <a:rPr lang="en-US" sz="2800" dirty="0"/>
              <a:t> Thursday 1PM ET</a:t>
            </a:r>
          </a:p>
          <a:p>
            <a:pPr marL="109728" indent="0">
              <a:buNone/>
            </a:pPr>
            <a:endParaRPr lang="en-US" sz="2800" b="1" u="sng" dirty="0"/>
          </a:p>
          <a:p>
            <a:r>
              <a:rPr lang="en-US" sz="2800" b="1" u="sng" dirty="0"/>
              <a:t>Wiki</a:t>
            </a:r>
            <a:r>
              <a:rPr lang="en-US" sz="2800" dirty="0"/>
              <a:t>: </a:t>
            </a:r>
            <a:r>
              <a:rPr lang="en-US" sz="2600" dirty="0">
                <a:hlinkClick r:id="rId2"/>
              </a:rPr>
              <a:t>http://views.cira.colostate.edu/wiki/wiki/9175</a:t>
            </a:r>
            <a:endParaRPr lang="en-US" sz="2600" dirty="0"/>
          </a:p>
          <a:p>
            <a:pPr marL="109728" indent="0">
              <a:buNone/>
            </a:pPr>
            <a:endParaRPr lang="en-US" sz="2000" dirty="0"/>
          </a:p>
          <a:p>
            <a:r>
              <a:rPr lang="en-US" dirty="0"/>
              <a:t>Includes wildfires, prescribed fires and agricultural burns</a:t>
            </a:r>
          </a:p>
          <a:p>
            <a:endParaRPr lang="en-US" sz="2000" dirty="0"/>
          </a:p>
          <a:p>
            <a:endParaRPr lang="en-US" sz="20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609600" y="551828"/>
            <a:ext cx="4352365" cy="1143000"/>
          </a:xfrm>
        </p:spPr>
        <p:txBody>
          <a:bodyPr>
            <a:normAutofit fontScale="90000"/>
          </a:bodyPr>
          <a:lstStyle/>
          <a:p>
            <a:pPr algn="ctr"/>
            <a:r>
              <a:rPr lang="en-US" sz="4400" dirty="0"/>
              <a:t>Fires Workgroup</a:t>
            </a:r>
          </a:p>
        </p:txBody>
      </p:sp>
      <p:pic>
        <p:nvPicPr>
          <p:cNvPr id="6" name="Picture 5">
            <a:extLst>
              <a:ext uri="{FF2B5EF4-FFF2-40B4-BE49-F238E27FC236}">
                <a16:creationId xmlns:a16="http://schemas.microsoft.com/office/drawing/2014/main" id="{47B36459-2FEA-FF48-BD7F-271E01C71F6F}"/>
              </a:ext>
            </a:extLst>
          </p:cNvPr>
          <p:cNvPicPr>
            <a:picLocks noChangeAspect="1"/>
          </p:cNvPicPr>
          <p:nvPr/>
        </p:nvPicPr>
        <p:blipFill rotWithShape="1">
          <a:blip r:embed="rId3"/>
          <a:srcRect t="17018"/>
          <a:stretch/>
        </p:blipFill>
        <p:spPr>
          <a:xfrm>
            <a:off x="5487977" y="143220"/>
            <a:ext cx="3543300" cy="196021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73254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084" y="1177636"/>
            <a:ext cx="8555832" cy="5112548"/>
          </a:xfrm>
        </p:spPr>
        <p:txBody>
          <a:bodyPr>
            <a:normAutofit/>
          </a:bodyPr>
          <a:lstStyle/>
          <a:p>
            <a:r>
              <a:rPr lang="en-US" sz="2400" b="1" dirty="0"/>
              <a:t>Approach</a:t>
            </a:r>
          </a:p>
          <a:p>
            <a:pPr lvl="1"/>
            <a:r>
              <a:rPr lang="en-US" sz="2000" dirty="0"/>
              <a:t>Implement newly acquired Fire information databases</a:t>
            </a:r>
          </a:p>
          <a:p>
            <a:pPr lvl="2"/>
            <a:r>
              <a:rPr lang="en-US" sz="2000" dirty="0"/>
              <a:t>US Forest Service FACTS: prescribed burns [shapefiles]</a:t>
            </a:r>
          </a:p>
          <a:p>
            <a:pPr lvl="2"/>
            <a:r>
              <a:rPr lang="en-US" sz="2000" dirty="0"/>
              <a:t>US Fish and Wildland Service (USFWS): wildfire and prescribed</a:t>
            </a:r>
          </a:p>
          <a:p>
            <a:pPr lvl="2"/>
            <a:r>
              <a:rPr lang="en-US" sz="2000" dirty="0"/>
              <a:t>New Jersey: wildfire and prescribed</a:t>
            </a:r>
          </a:p>
          <a:p>
            <a:pPr lvl="2"/>
            <a:r>
              <a:rPr lang="en-US" sz="2000" dirty="0"/>
              <a:t>Georgia: day-specific ag burns (beta used month-specific)</a:t>
            </a:r>
          </a:p>
          <a:p>
            <a:pPr lvl="1"/>
            <a:r>
              <a:rPr lang="en-US" sz="2000" dirty="0"/>
              <a:t>Clean up obvious duplicate and bad fire information</a:t>
            </a:r>
            <a:endParaRPr lang="en-US" sz="2000" b="1" dirty="0"/>
          </a:p>
          <a:p>
            <a:r>
              <a:rPr lang="en-US" sz="2400" b="1" dirty="0"/>
              <a:t>Comments on beta</a:t>
            </a:r>
          </a:p>
          <a:p>
            <a:pPr lvl="1"/>
            <a:r>
              <a:rPr lang="en-US" sz="2000" dirty="0"/>
              <a:t>PM2.5 emissions possibly too high for </a:t>
            </a:r>
            <a:r>
              <a:rPr lang="en-US" sz="2000" dirty="0" err="1"/>
              <a:t>Soberanes</a:t>
            </a:r>
            <a:r>
              <a:rPr lang="en-US" sz="2000" dirty="0"/>
              <a:t> fire on July 26</a:t>
            </a:r>
            <a:r>
              <a:rPr lang="en-US" sz="2000" baseline="30000" dirty="0"/>
              <a:t>th</a:t>
            </a:r>
          </a:p>
          <a:p>
            <a:pPr lvl="1"/>
            <a:r>
              <a:rPr lang="en-US" sz="2000" dirty="0"/>
              <a:t>New Jersey and Alaska wildfire and Rx burn information submitted</a:t>
            </a:r>
            <a:endParaRPr lang="en-US" sz="2000" b="1" dirty="0"/>
          </a:p>
          <a:p>
            <a:pPr lvl="1"/>
            <a:r>
              <a:rPr lang="en-US" sz="2000" dirty="0"/>
              <a:t>GA submitted day-specific ag burn information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34636"/>
            <a:ext cx="8229600" cy="1143000"/>
          </a:xfrm>
        </p:spPr>
        <p:txBody>
          <a:bodyPr>
            <a:noAutofit/>
          </a:bodyPr>
          <a:lstStyle/>
          <a:p>
            <a:r>
              <a:rPr lang="en-US" sz="3200" dirty="0"/>
              <a:t>Fires Emissions Workgroup</a:t>
            </a:r>
          </a:p>
        </p:txBody>
      </p:sp>
    </p:spTree>
    <p:extLst>
      <p:ext uri="{BB962C8B-B14F-4D97-AF65-F5344CB8AC3E}">
        <p14:creationId xmlns:p14="http://schemas.microsoft.com/office/powerpoint/2010/main" val="186210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555832" cy="5112548"/>
          </a:xfrm>
        </p:spPr>
        <p:txBody>
          <a:bodyPr>
            <a:normAutofit fontScale="92500"/>
          </a:bodyPr>
          <a:lstStyle/>
          <a:p>
            <a:r>
              <a:rPr lang="en-US" sz="2600" b="1" dirty="0"/>
              <a:t>Differences from beta</a:t>
            </a:r>
          </a:p>
          <a:p>
            <a:pPr>
              <a:spcBef>
                <a:spcPts val="600"/>
              </a:spcBef>
            </a:pPr>
            <a:r>
              <a:rPr lang="en-US" sz="2600" dirty="0"/>
              <a:t>Overall wildfire and prescribed burn acres burned up from 17M acres (beta) to 17.5M acres</a:t>
            </a:r>
          </a:p>
          <a:p>
            <a:pPr lvl="1"/>
            <a:r>
              <a:rPr lang="en-US" dirty="0"/>
              <a:t>Prescribed acres burned up from 11.4M (beta) to 12M</a:t>
            </a:r>
          </a:p>
          <a:p>
            <a:pPr lvl="1"/>
            <a:r>
              <a:rPr lang="en-US" dirty="0"/>
              <a:t>Wildfire acres burned down from 5.61M (beta) to 5.48M</a:t>
            </a:r>
          </a:p>
          <a:p>
            <a:pPr lvl="2"/>
            <a:r>
              <a:rPr lang="en-US" dirty="0"/>
              <a:t>Deleted bad or duplicate fire information for major wildfires</a:t>
            </a:r>
          </a:p>
          <a:p>
            <a:pPr lvl="1"/>
            <a:r>
              <a:rPr lang="en-US" dirty="0"/>
              <a:t>Largest changes in acres burned are in CA, CO, SD, and OR</a:t>
            </a:r>
          </a:p>
          <a:p>
            <a:r>
              <a:rPr lang="en-US" sz="2600" dirty="0"/>
              <a:t>Minor updates to agricultural fires</a:t>
            </a:r>
            <a:endParaRPr lang="en-US" sz="2600" b="1" dirty="0"/>
          </a:p>
          <a:p>
            <a:r>
              <a:rPr lang="en-US" sz="2600" b="1" dirty="0"/>
              <a:t>Milestones</a:t>
            </a:r>
          </a:p>
          <a:p>
            <a:pPr lvl="1"/>
            <a:r>
              <a:rPr lang="en-US" sz="2200" dirty="0"/>
              <a:t>Expected review period: July 5, 2019</a:t>
            </a:r>
          </a:p>
          <a:p>
            <a:pPr lvl="1"/>
            <a:r>
              <a:rPr lang="en-US" sz="2200" dirty="0"/>
              <a:t>Expected release date </a:t>
            </a:r>
          </a:p>
          <a:p>
            <a:pPr lvl="2"/>
            <a:r>
              <a:rPr lang="en-US" sz="2200" dirty="0"/>
              <a:t>CONUS fires: August, 2019</a:t>
            </a:r>
          </a:p>
          <a:p>
            <a:pPr lvl="2"/>
            <a:r>
              <a:rPr lang="en-US" sz="2200" dirty="0"/>
              <a:t>Alaska fires</a:t>
            </a:r>
            <a:r>
              <a:rPr lang="en-US" sz="2200"/>
              <a:t>: August, </a:t>
            </a:r>
            <a:r>
              <a:rPr lang="en-US" sz="2200" dirty="0"/>
              <a:t>2019</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rmAutofit/>
          </a:bodyPr>
          <a:lstStyle/>
          <a:p>
            <a:r>
              <a:rPr lang="en-US" sz="4400" dirty="0"/>
              <a:t>Fires Emissions Workgroup</a:t>
            </a:r>
          </a:p>
        </p:txBody>
      </p:sp>
    </p:spTree>
    <p:extLst>
      <p:ext uri="{BB962C8B-B14F-4D97-AF65-F5344CB8AC3E}">
        <p14:creationId xmlns:p14="http://schemas.microsoft.com/office/powerpoint/2010/main" val="4120997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A994B9-FEAF-4170-B654-BD67C59D9C8F}"/>
              </a:ext>
            </a:extLst>
          </p:cNvPr>
          <p:cNvSpPr>
            <a:spLocks noGrp="1"/>
          </p:cNvSpPr>
          <p:nvPr>
            <p:ph idx="1"/>
          </p:nvPr>
        </p:nvSpPr>
        <p:spPr>
          <a:xfrm>
            <a:off x="457200" y="1481332"/>
            <a:ext cx="8229600" cy="4767068"/>
          </a:xfrm>
        </p:spPr>
        <p:txBody>
          <a:bodyPr>
            <a:normAutofit fontScale="92500" lnSpcReduction="20000"/>
          </a:bodyPr>
          <a:lstStyle/>
          <a:p>
            <a:pPr>
              <a:spcBef>
                <a:spcPts val="600"/>
              </a:spcBef>
            </a:pPr>
            <a:r>
              <a:rPr lang="en-US" dirty="0"/>
              <a:t>Environment and Climate Change Canada provided year 2015 data and factors to adjust to future years</a:t>
            </a:r>
          </a:p>
          <a:p>
            <a:pPr lvl="1">
              <a:spcBef>
                <a:spcPts val="600"/>
              </a:spcBef>
            </a:pPr>
            <a:r>
              <a:rPr lang="en-US" dirty="0"/>
              <a:t>Suspiciously high PM was noticed in Alberta / Saskatchewan and Canadians agreed</a:t>
            </a:r>
          </a:p>
          <a:p>
            <a:pPr lvl="1">
              <a:spcBef>
                <a:spcPts val="600"/>
              </a:spcBef>
            </a:pPr>
            <a:r>
              <a:rPr lang="en-US" dirty="0"/>
              <a:t>Adjustments to PM in these areas were developed</a:t>
            </a:r>
          </a:p>
          <a:p>
            <a:pPr>
              <a:spcBef>
                <a:spcPts val="600"/>
              </a:spcBef>
            </a:pPr>
            <a:r>
              <a:rPr lang="en-US" dirty="0"/>
              <a:t>Mexico</a:t>
            </a:r>
          </a:p>
          <a:p>
            <a:pPr lvl="1">
              <a:spcBef>
                <a:spcPts val="600"/>
              </a:spcBef>
            </a:pPr>
            <a:r>
              <a:rPr lang="en-US" dirty="0"/>
              <a:t>EPA made a concerted effort to reach out to SEMARNAT about their 2016 inventory</a:t>
            </a:r>
          </a:p>
          <a:p>
            <a:pPr lvl="1">
              <a:spcBef>
                <a:spcPts val="600"/>
              </a:spcBef>
            </a:pPr>
            <a:r>
              <a:rPr lang="en-US" dirty="0"/>
              <a:t>SEMARNAT has not yet provided the 2016 inventory</a:t>
            </a:r>
          </a:p>
          <a:p>
            <a:pPr lvl="1">
              <a:spcBef>
                <a:spcPts val="600"/>
              </a:spcBef>
            </a:pPr>
            <a:r>
              <a:rPr lang="en-US" dirty="0"/>
              <a:t>CARB noted that summary information for their 2016 inventory is posted on the SEMARNAT website </a:t>
            </a:r>
          </a:p>
          <a:p>
            <a:pPr lvl="2">
              <a:spcBef>
                <a:spcPts val="600"/>
              </a:spcBef>
            </a:pPr>
            <a:r>
              <a:rPr lang="en-US" dirty="0"/>
              <a:t>It’s possible that adjustments can be computed from this to create an interim modeling inventory</a:t>
            </a:r>
          </a:p>
          <a:p>
            <a:pPr lvl="1"/>
            <a:endParaRPr lang="en-US" dirty="0"/>
          </a:p>
        </p:txBody>
      </p:sp>
      <p:sp>
        <p:nvSpPr>
          <p:cNvPr id="3" name="Slide Number Placeholder 2">
            <a:extLst>
              <a:ext uri="{FF2B5EF4-FFF2-40B4-BE49-F238E27FC236}">
                <a16:creationId xmlns:a16="http://schemas.microsoft.com/office/drawing/2014/main" id="{6B454B1D-7AD5-4434-A4B0-71A3BC1A7D2E}"/>
              </a:ext>
            </a:extLst>
          </p:cNvPr>
          <p:cNvSpPr>
            <a:spLocks noGrp="1"/>
          </p:cNvSpPr>
          <p:nvPr>
            <p:ph type="sldNum" sz="quarter" idx="12"/>
          </p:nvPr>
        </p:nvSpPr>
        <p:spPr/>
        <p:txBody>
          <a:bodyPr/>
          <a:lstStyle/>
          <a:p>
            <a:fld id="{61C894BD-DCE2-4A96-A9AF-225BBEAC2A40}" type="slidenum">
              <a:rPr lang="en-US" smtClean="0"/>
              <a:pPr/>
              <a:t>55</a:t>
            </a:fld>
            <a:endParaRPr lang="en-US"/>
          </a:p>
        </p:txBody>
      </p:sp>
      <p:sp>
        <p:nvSpPr>
          <p:cNvPr id="4" name="Title 3">
            <a:extLst>
              <a:ext uri="{FF2B5EF4-FFF2-40B4-BE49-F238E27FC236}">
                <a16:creationId xmlns:a16="http://schemas.microsoft.com/office/drawing/2014/main" id="{3D05E7F6-0343-4FAC-A952-830E8F36678C}"/>
              </a:ext>
            </a:extLst>
          </p:cNvPr>
          <p:cNvSpPr>
            <a:spLocks noGrp="1"/>
          </p:cNvSpPr>
          <p:nvPr>
            <p:ph type="title"/>
          </p:nvPr>
        </p:nvSpPr>
        <p:spPr/>
        <p:txBody>
          <a:bodyPr/>
          <a:lstStyle/>
          <a:p>
            <a:pPr algn="ctr"/>
            <a:r>
              <a:rPr lang="en-US" dirty="0"/>
              <a:t>International Emissions</a:t>
            </a:r>
          </a:p>
        </p:txBody>
      </p:sp>
    </p:spTree>
    <p:extLst>
      <p:ext uri="{BB962C8B-B14F-4D97-AF65-F5344CB8AC3E}">
        <p14:creationId xmlns:p14="http://schemas.microsoft.com/office/powerpoint/2010/main" val="3628438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861785"/>
            <a:ext cx="8784432" cy="3906160"/>
          </a:xfrm>
        </p:spPr>
        <p:txBody>
          <a:bodyPr>
            <a:normAutofit/>
          </a:bodyPr>
          <a:lstStyle/>
          <a:p>
            <a:r>
              <a:rPr lang="en-US" sz="2800" b="1" u="sng" dirty="0"/>
              <a:t>Co-leads</a:t>
            </a:r>
            <a:r>
              <a:rPr lang="en-US" sz="2800" dirty="0"/>
              <a:t>: Eric </a:t>
            </a:r>
            <a:r>
              <a:rPr lang="en-US" sz="2800" dirty="0" err="1"/>
              <a:t>Zalewsky</a:t>
            </a:r>
            <a:r>
              <a:rPr lang="en-US" sz="2800" dirty="0"/>
              <a:t> (NY DEC), Zac Adelman (LADCO)</a:t>
            </a:r>
          </a:p>
          <a:p>
            <a:endParaRPr lang="en-US" sz="2000" dirty="0"/>
          </a:p>
          <a:p>
            <a:r>
              <a:rPr lang="en-US" sz="2800" b="1" u="sng" dirty="0"/>
              <a:t>Schedule</a:t>
            </a:r>
            <a:r>
              <a:rPr lang="en-US" sz="2800" dirty="0"/>
              <a:t>: Calls on 4</a:t>
            </a:r>
            <a:r>
              <a:rPr lang="en-US" sz="2800" baseline="30000" dirty="0"/>
              <a:t>th</a:t>
            </a:r>
            <a:r>
              <a:rPr lang="en-US" sz="2800" dirty="0"/>
              <a:t> Thursday at 3:00pm Eastern</a:t>
            </a:r>
          </a:p>
          <a:p>
            <a:pPr marL="109728" indent="0">
              <a:buNone/>
            </a:pPr>
            <a:endParaRPr lang="en-US" sz="2600" dirty="0"/>
          </a:p>
          <a:p>
            <a:r>
              <a:rPr lang="en-US" sz="2800" b="1" u="sng" dirty="0"/>
              <a:t>Wiki</a:t>
            </a:r>
            <a:r>
              <a:rPr lang="en-US" sz="2800" dirty="0"/>
              <a:t>:</a:t>
            </a:r>
            <a:r>
              <a:rPr lang="en-US" sz="3200" dirty="0"/>
              <a:t> </a:t>
            </a:r>
            <a:r>
              <a:rPr lang="en-US" sz="2400" dirty="0">
                <a:hlinkClick r:id="rId2"/>
              </a:rPr>
              <a:t>http://views.cira.colostate.edu/wiki/wiki/9190</a:t>
            </a:r>
            <a:endParaRPr lang="en-US" sz="2400" dirty="0"/>
          </a:p>
          <a:p>
            <a:endParaRPr lang="en-US" sz="23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56</a:t>
            </a:fld>
            <a:endParaRPr lang="en-US"/>
          </a:p>
        </p:txBody>
      </p:sp>
      <p:sp>
        <p:nvSpPr>
          <p:cNvPr id="4" name="Title 3"/>
          <p:cNvSpPr>
            <a:spLocks noGrp="1"/>
          </p:cNvSpPr>
          <p:nvPr>
            <p:ph type="title"/>
          </p:nvPr>
        </p:nvSpPr>
        <p:spPr>
          <a:xfrm>
            <a:off x="434340" y="685800"/>
            <a:ext cx="5684520" cy="1143000"/>
          </a:xfrm>
        </p:spPr>
        <p:txBody>
          <a:bodyPr>
            <a:noAutofit/>
          </a:bodyPr>
          <a:lstStyle/>
          <a:p>
            <a:pPr algn="ctr"/>
            <a:r>
              <a:rPr lang="en-US" sz="3600" dirty="0"/>
              <a:t>Emissions Modeling Workgroup</a:t>
            </a:r>
          </a:p>
        </p:txBody>
      </p:sp>
      <p:pic>
        <p:nvPicPr>
          <p:cNvPr id="5" name="Picture 4">
            <a:extLst>
              <a:ext uri="{FF2B5EF4-FFF2-40B4-BE49-F238E27FC236}">
                <a16:creationId xmlns:a16="http://schemas.microsoft.com/office/drawing/2014/main" id="{A8815B99-352E-0848-91D9-7F436C0D1038}"/>
              </a:ext>
            </a:extLst>
          </p:cNvPr>
          <p:cNvPicPr>
            <a:picLocks noChangeAspect="1"/>
          </p:cNvPicPr>
          <p:nvPr/>
        </p:nvPicPr>
        <p:blipFill rotWithShape="1">
          <a:blip r:embed="rId3"/>
          <a:srcRect t="2904" r="3601" b="5155"/>
          <a:stretch/>
        </p:blipFill>
        <p:spPr>
          <a:xfrm>
            <a:off x="6083973" y="228600"/>
            <a:ext cx="2613660" cy="23622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26642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8F153-0B7C-7643-B9F8-FE3EE08C918B}"/>
              </a:ext>
            </a:extLst>
          </p:cNvPr>
          <p:cNvSpPr>
            <a:spLocks noGrp="1"/>
          </p:cNvSpPr>
          <p:nvPr>
            <p:ph idx="1"/>
          </p:nvPr>
        </p:nvSpPr>
        <p:spPr>
          <a:xfrm>
            <a:off x="457200" y="1481332"/>
            <a:ext cx="8555832" cy="4767068"/>
          </a:xfrm>
        </p:spPr>
        <p:txBody>
          <a:bodyPr>
            <a:normAutofit/>
          </a:bodyPr>
          <a:lstStyle/>
          <a:p>
            <a:r>
              <a:rPr lang="en-US" b="1" u="sng" dirty="0"/>
              <a:t>Approach</a:t>
            </a:r>
            <a:r>
              <a:rPr lang="en-US" dirty="0"/>
              <a:t>: To test and help document the Collaborative emissions modeling platforms</a:t>
            </a:r>
          </a:p>
          <a:p>
            <a:endParaRPr lang="en-US" dirty="0"/>
          </a:p>
          <a:p>
            <a:r>
              <a:rPr lang="en-US" dirty="0"/>
              <a:t>Work on 2016beta</a:t>
            </a:r>
          </a:p>
          <a:p>
            <a:pPr lvl="1"/>
            <a:r>
              <a:rPr lang="en-US" dirty="0"/>
              <a:t>NY DEC air quality modeling: MEGAN vs BEIS, IPM vs ERTAC, CMAQ vs </a:t>
            </a:r>
            <a:r>
              <a:rPr lang="en-US" dirty="0" err="1"/>
              <a:t>CAMx</a:t>
            </a:r>
            <a:endParaRPr lang="en-US" dirty="0"/>
          </a:p>
          <a:p>
            <a:pPr lvl="1"/>
            <a:r>
              <a:rPr lang="en-US" dirty="0"/>
              <a:t>LADCO reviewing the inventory data and ancillary profiles</a:t>
            </a:r>
          </a:p>
          <a:p>
            <a:pPr lvl="1"/>
            <a:r>
              <a:rPr lang="en-US" dirty="0"/>
              <a:t>Beta release documentation review/editing</a:t>
            </a:r>
          </a:p>
          <a:p>
            <a:pPr lvl="1"/>
            <a:endParaRPr lang="en-US" dirty="0"/>
          </a:p>
        </p:txBody>
      </p:sp>
      <p:sp>
        <p:nvSpPr>
          <p:cNvPr id="3" name="Slide Number Placeholder 2">
            <a:extLst>
              <a:ext uri="{FF2B5EF4-FFF2-40B4-BE49-F238E27FC236}">
                <a16:creationId xmlns:a16="http://schemas.microsoft.com/office/drawing/2014/main" id="{B361BFCC-D5E2-8B43-822A-23D378A4A4A9}"/>
              </a:ext>
            </a:extLst>
          </p:cNvPr>
          <p:cNvSpPr>
            <a:spLocks noGrp="1"/>
          </p:cNvSpPr>
          <p:nvPr>
            <p:ph type="sldNum" sz="quarter" idx="12"/>
          </p:nvPr>
        </p:nvSpPr>
        <p:spPr/>
        <p:txBody>
          <a:bodyPr/>
          <a:lstStyle/>
          <a:p>
            <a:fld id="{61C894BD-DCE2-4A96-A9AF-225BBEAC2A40}" type="slidenum">
              <a:rPr lang="en-US" smtClean="0"/>
              <a:pPr/>
              <a:t>57</a:t>
            </a:fld>
            <a:endParaRPr lang="en-US"/>
          </a:p>
        </p:txBody>
      </p:sp>
      <p:sp>
        <p:nvSpPr>
          <p:cNvPr id="4" name="Title 3">
            <a:extLst>
              <a:ext uri="{FF2B5EF4-FFF2-40B4-BE49-F238E27FC236}">
                <a16:creationId xmlns:a16="http://schemas.microsoft.com/office/drawing/2014/main" id="{86557795-85D8-B143-84D4-57AF27193515}"/>
              </a:ext>
            </a:extLst>
          </p:cNvPr>
          <p:cNvSpPr>
            <a:spLocks noGrp="1"/>
          </p:cNvSpPr>
          <p:nvPr>
            <p:ph type="title"/>
          </p:nvPr>
        </p:nvSpPr>
        <p:spPr/>
        <p:txBody>
          <a:bodyPr/>
          <a:lstStyle/>
          <a:p>
            <a:r>
              <a:rPr lang="en-US" dirty="0"/>
              <a:t>Emissions Modeling Workgroup</a:t>
            </a:r>
          </a:p>
        </p:txBody>
      </p:sp>
    </p:spTree>
    <p:extLst>
      <p:ext uri="{BB962C8B-B14F-4D97-AF65-F5344CB8AC3E}">
        <p14:creationId xmlns:p14="http://schemas.microsoft.com/office/powerpoint/2010/main" val="1459665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8F153-0B7C-7643-B9F8-FE3EE08C918B}"/>
              </a:ext>
            </a:extLst>
          </p:cNvPr>
          <p:cNvSpPr>
            <a:spLocks noGrp="1"/>
          </p:cNvSpPr>
          <p:nvPr>
            <p:ph idx="1"/>
          </p:nvPr>
        </p:nvSpPr>
        <p:spPr>
          <a:xfrm>
            <a:off x="457200" y="1481332"/>
            <a:ext cx="8555832" cy="4767068"/>
          </a:xfrm>
        </p:spPr>
        <p:txBody>
          <a:bodyPr>
            <a:normAutofit/>
          </a:bodyPr>
          <a:lstStyle/>
          <a:p>
            <a:r>
              <a:rPr lang="en-US" dirty="0"/>
              <a:t>Standardized plots available from LADCO</a:t>
            </a:r>
          </a:p>
          <a:p>
            <a:pPr lvl="1"/>
            <a:r>
              <a:rPr lang="en-US" dirty="0">
                <a:hlinkClick r:id="rId2"/>
              </a:rPr>
              <a:t>https://www.ladco.org/technical/modeling-results/2016-inventory-collaborative/</a:t>
            </a:r>
            <a:r>
              <a:rPr lang="en-US" dirty="0"/>
              <a:t> </a:t>
            </a:r>
          </a:p>
          <a:p>
            <a:r>
              <a:rPr lang="en-US" dirty="0"/>
              <a:t>Mapping/chart tool available at IWDW</a:t>
            </a:r>
          </a:p>
          <a:p>
            <a:pPr lvl="1"/>
            <a:r>
              <a:rPr lang="en-US" sz="2000" dirty="0">
                <a:hlinkClick r:id="rId3"/>
              </a:rPr>
              <a:t>http://vibe.cira.colostate.edu/iwdwx/Emissions/2016EMP</a:t>
            </a:r>
            <a:r>
              <a:rPr lang="en-US" sz="2000" dirty="0"/>
              <a:t> </a:t>
            </a:r>
          </a:p>
        </p:txBody>
      </p:sp>
      <p:sp>
        <p:nvSpPr>
          <p:cNvPr id="3" name="Slide Number Placeholder 2">
            <a:extLst>
              <a:ext uri="{FF2B5EF4-FFF2-40B4-BE49-F238E27FC236}">
                <a16:creationId xmlns:a16="http://schemas.microsoft.com/office/drawing/2014/main" id="{B361BFCC-D5E2-8B43-822A-23D378A4A4A9}"/>
              </a:ext>
            </a:extLst>
          </p:cNvPr>
          <p:cNvSpPr>
            <a:spLocks noGrp="1"/>
          </p:cNvSpPr>
          <p:nvPr>
            <p:ph type="sldNum" sz="quarter" idx="12"/>
          </p:nvPr>
        </p:nvSpPr>
        <p:spPr/>
        <p:txBody>
          <a:bodyPr/>
          <a:lstStyle/>
          <a:p>
            <a:fld id="{61C894BD-DCE2-4A96-A9AF-225BBEAC2A40}" type="slidenum">
              <a:rPr lang="en-US" smtClean="0"/>
              <a:pPr/>
              <a:t>58</a:t>
            </a:fld>
            <a:endParaRPr lang="en-US"/>
          </a:p>
        </p:txBody>
      </p:sp>
      <p:sp>
        <p:nvSpPr>
          <p:cNvPr id="4" name="Title 3">
            <a:extLst>
              <a:ext uri="{FF2B5EF4-FFF2-40B4-BE49-F238E27FC236}">
                <a16:creationId xmlns:a16="http://schemas.microsoft.com/office/drawing/2014/main" id="{86557795-85D8-B143-84D4-57AF27193515}"/>
              </a:ext>
            </a:extLst>
          </p:cNvPr>
          <p:cNvSpPr>
            <a:spLocks noGrp="1"/>
          </p:cNvSpPr>
          <p:nvPr>
            <p:ph type="title"/>
          </p:nvPr>
        </p:nvSpPr>
        <p:spPr/>
        <p:txBody>
          <a:bodyPr/>
          <a:lstStyle/>
          <a:p>
            <a:r>
              <a:rPr lang="en-US" dirty="0"/>
              <a:t>Emissions Modeling Workgroup</a:t>
            </a:r>
          </a:p>
        </p:txBody>
      </p:sp>
      <p:pic>
        <p:nvPicPr>
          <p:cNvPr id="5" name="Picture 4">
            <a:extLst>
              <a:ext uri="{FF2B5EF4-FFF2-40B4-BE49-F238E27FC236}">
                <a16:creationId xmlns:a16="http://schemas.microsoft.com/office/drawing/2014/main" id="{95202BE0-DADD-FE4F-A662-0B0299070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10" y="3570522"/>
            <a:ext cx="4301351" cy="2928739"/>
          </a:xfrm>
          <a:prstGeom prst="rect">
            <a:avLst/>
          </a:prstGeom>
        </p:spPr>
      </p:pic>
      <p:pic>
        <p:nvPicPr>
          <p:cNvPr id="7" name="Picture 6">
            <a:extLst>
              <a:ext uri="{FF2B5EF4-FFF2-40B4-BE49-F238E27FC236}">
                <a16:creationId xmlns:a16="http://schemas.microsoft.com/office/drawing/2014/main" id="{70C8CFEE-E98E-5F40-A98E-AD12C1A4B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698" y="3563177"/>
            <a:ext cx="4651292" cy="2928739"/>
          </a:xfrm>
          <a:prstGeom prst="rect">
            <a:avLst/>
          </a:prstGeom>
        </p:spPr>
      </p:pic>
    </p:spTree>
    <p:extLst>
      <p:ext uri="{BB962C8B-B14F-4D97-AF65-F5344CB8AC3E}">
        <p14:creationId xmlns:p14="http://schemas.microsoft.com/office/powerpoint/2010/main" val="2326250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8F153-0B7C-7643-B9F8-FE3EE08C918B}"/>
              </a:ext>
            </a:extLst>
          </p:cNvPr>
          <p:cNvSpPr>
            <a:spLocks noGrp="1"/>
          </p:cNvSpPr>
          <p:nvPr>
            <p:ph idx="1"/>
          </p:nvPr>
        </p:nvSpPr>
        <p:spPr>
          <a:xfrm>
            <a:off x="457200" y="1481332"/>
            <a:ext cx="8555832" cy="4767068"/>
          </a:xfrm>
        </p:spPr>
        <p:txBody>
          <a:bodyPr>
            <a:normAutofit/>
          </a:bodyPr>
          <a:lstStyle/>
          <a:p>
            <a:r>
              <a:rPr lang="en-US" b="1" u="sng" dirty="0"/>
              <a:t>Approach for v1:</a:t>
            </a:r>
            <a:r>
              <a:rPr lang="en-US" dirty="0"/>
              <a:t> The same as for beta</a:t>
            </a:r>
          </a:p>
          <a:p>
            <a:pPr lvl="1"/>
            <a:r>
              <a:rPr lang="en-US" dirty="0"/>
              <a:t>Review/edit documentation</a:t>
            </a:r>
          </a:p>
          <a:p>
            <a:pPr lvl="1"/>
            <a:r>
              <a:rPr lang="en-US" dirty="0"/>
              <a:t>Test platform scripts</a:t>
            </a:r>
          </a:p>
          <a:p>
            <a:pPr lvl="1"/>
            <a:r>
              <a:rPr lang="en-US" dirty="0"/>
              <a:t>Plot emissions results</a:t>
            </a:r>
          </a:p>
          <a:p>
            <a:pPr lvl="1"/>
            <a:r>
              <a:rPr lang="en-US" dirty="0"/>
              <a:t>Compare v1 to beta and previous national modeling platforms</a:t>
            </a:r>
          </a:p>
        </p:txBody>
      </p:sp>
      <p:sp>
        <p:nvSpPr>
          <p:cNvPr id="3" name="Slide Number Placeholder 2">
            <a:extLst>
              <a:ext uri="{FF2B5EF4-FFF2-40B4-BE49-F238E27FC236}">
                <a16:creationId xmlns:a16="http://schemas.microsoft.com/office/drawing/2014/main" id="{B361BFCC-D5E2-8B43-822A-23D378A4A4A9}"/>
              </a:ext>
            </a:extLst>
          </p:cNvPr>
          <p:cNvSpPr>
            <a:spLocks noGrp="1"/>
          </p:cNvSpPr>
          <p:nvPr>
            <p:ph type="sldNum" sz="quarter" idx="12"/>
          </p:nvPr>
        </p:nvSpPr>
        <p:spPr/>
        <p:txBody>
          <a:bodyPr/>
          <a:lstStyle/>
          <a:p>
            <a:fld id="{61C894BD-DCE2-4A96-A9AF-225BBEAC2A40}" type="slidenum">
              <a:rPr lang="en-US" smtClean="0"/>
              <a:pPr/>
              <a:t>59</a:t>
            </a:fld>
            <a:endParaRPr lang="en-US"/>
          </a:p>
        </p:txBody>
      </p:sp>
      <p:sp>
        <p:nvSpPr>
          <p:cNvPr id="4" name="Title 3">
            <a:extLst>
              <a:ext uri="{FF2B5EF4-FFF2-40B4-BE49-F238E27FC236}">
                <a16:creationId xmlns:a16="http://schemas.microsoft.com/office/drawing/2014/main" id="{86557795-85D8-B143-84D4-57AF27193515}"/>
              </a:ext>
            </a:extLst>
          </p:cNvPr>
          <p:cNvSpPr>
            <a:spLocks noGrp="1"/>
          </p:cNvSpPr>
          <p:nvPr>
            <p:ph type="title"/>
          </p:nvPr>
        </p:nvSpPr>
        <p:spPr/>
        <p:txBody>
          <a:bodyPr/>
          <a:lstStyle/>
          <a:p>
            <a:r>
              <a:rPr lang="en-US" dirty="0"/>
              <a:t>Emissions Modeling Workgroup</a:t>
            </a:r>
          </a:p>
        </p:txBody>
      </p:sp>
    </p:spTree>
    <p:extLst>
      <p:ext uri="{BB962C8B-B14F-4D97-AF65-F5344CB8AC3E}">
        <p14:creationId xmlns:p14="http://schemas.microsoft.com/office/powerpoint/2010/main" val="356446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2"/>
            <a:ext cx="8229600" cy="4690868"/>
          </a:xfrm>
        </p:spPr>
        <p:txBody>
          <a:bodyPr>
            <a:normAutofit/>
          </a:bodyPr>
          <a:lstStyle/>
          <a:p>
            <a:r>
              <a:rPr lang="en-US" dirty="0"/>
              <a:t>2016 beta release: use cases, received comments</a:t>
            </a:r>
          </a:p>
          <a:p>
            <a:r>
              <a:rPr lang="en-US" dirty="0"/>
              <a:t>Present the plans for the version 1 release, including data updates and schedule</a:t>
            </a:r>
          </a:p>
        </p:txBody>
      </p:sp>
      <p:sp>
        <p:nvSpPr>
          <p:cNvPr id="3" name="Slide Number Placeholder 2"/>
          <p:cNvSpPr>
            <a:spLocks noGrp="1"/>
          </p:cNvSpPr>
          <p:nvPr>
            <p:ph type="sldNum" sz="quarter" idx="12"/>
          </p:nvPr>
        </p:nvSpPr>
        <p:spPr/>
        <p:txBody>
          <a:bodyPr/>
          <a:lstStyle/>
          <a:p>
            <a:fld id="{61C894BD-DCE2-4A96-A9AF-225BBEAC2A40}" type="slidenum">
              <a:rPr lang="en-US" smtClean="0"/>
              <a:pPr/>
              <a:t>6</a:t>
            </a:fld>
            <a:endParaRPr lang="en-US"/>
          </a:p>
        </p:txBody>
      </p:sp>
      <p:sp>
        <p:nvSpPr>
          <p:cNvPr id="4" name="Title 3"/>
          <p:cNvSpPr>
            <a:spLocks noGrp="1"/>
          </p:cNvSpPr>
          <p:nvPr>
            <p:ph type="title"/>
          </p:nvPr>
        </p:nvSpPr>
        <p:spPr/>
        <p:txBody>
          <a:bodyPr>
            <a:normAutofit/>
          </a:bodyPr>
          <a:lstStyle/>
          <a:p>
            <a:r>
              <a:rPr lang="en-US" dirty="0"/>
              <a:t>Objectives of Today’s Webinar</a:t>
            </a:r>
          </a:p>
        </p:txBody>
      </p:sp>
    </p:spTree>
    <p:extLst>
      <p:ext uri="{BB962C8B-B14F-4D97-AF65-F5344CB8AC3E}">
        <p14:creationId xmlns:p14="http://schemas.microsoft.com/office/powerpoint/2010/main" val="3755714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B53D3B-FB1F-41BE-89A6-33CB0E48277B}"/>
              </a:ext>
            </a:extLst>
          </p:cNvPr>
          <p:cNvSpPr>
            <a:spLocks noGrp="1"/>
          </p:cNvSpPr>
          <p:nvPr>
            <p:ph idx="1"/>
          </p:nvPr>
        </p:nvSpPr>
        <p:spPr>
          <a:xfrm>
            <a:off x="609600" y="1417638"/>
            <a:ext cx="7924800" cy="4754562"/>
          </a:xfrm>
        </p:spPr>
        <p:txBody>
          <a:bodyPr>
            <a:normAutofit fontScale="62500" lnSpcReduction="20000"/>
          </a:bodyPr>
          <a:lstStyle/>
          <a:p>
            <a:r>
              <a:rPr lang="en-US" dirty="0"/>
              <a:t>Goal of Forum</a:t>
            </a:r>
          </a:p>
          <a:p>
            <a:pPr lvl="1"/>
            <a:r>
              <a:rPr lang="en-US" dirty="0"/>
              <a:t>To promote collaboration with state partners on characterizing and understanding model performance and identifying performance issues for possible further research by EPA and/or the modeling community and to serve as a venue for sharing data and evaluation results </a:t>
            </a:r>
          </a:p>
          <a:p>
            <a:r>
              <a:rPr lang="en-US" dirty="0"/>
              <a:t>Membership: 92 members</a:t>
            </a:r>
          </a:p>
          <a:p>
            <a:pPr lvl="1"/>
            <a:r>
              <a:rPr lang="en-US" dirty="0"/>
              <a:t>2 members from Environment Canada</a:t>
            </a:r>
          </a:p>
          <a:p>
            <a:pPr lvl="1"/>
            <a:r>
              <a:rPr lang="en-US" dirty="0"/>
              <a:t>25 members from EPA</a:t>
            </a:r>
          </a:p>
          <a:p>
            <a:pPr lvl="1"/>
            <a:r>
              <a:rPr lang="en-US" dirty="0"/>
              <a:t>4 members from BLM and NPS</a:t>
            </a:r>
          </a:p>
          <a:p>
            <a:pPr lvl="1"/>
            <a:r>
              <a:rPr lang="en-US" dirty="0"/>
              <a:t>45 members from 25 states</a:t>
            </a:r>
          </a:p>
          <a:p>
            <a:pPr lvl="1"/>
            <a:r>
              <a:rPr lang="en-US" dirty="0"/>
              <a:t>8 members from 4 local air agencies</a:t>
            </a:r>
          </a:p>
          <a:p>
            <a:pPr lvl="1"/>
            <a:r>
              <a:rPr lang="en-US" dirty="0"/>
              <a:t>8 members from MJOs</a:t>
            </a:r>
          </a:p>
          <a:p>
            <a:pPr lvl="0"/>
            <a:r>
              <a:rPr lang="en-US" dirty="0"/>
              <a:t>Recent and upcoming meetings</a:t>
            </a:r>
            <a:endParaRPr lang="en-US" sz="1500" dirty="0"/>
          </a:p>
          <a:p>
            <a:pPr lvl="1"/>
            <a:r>
              <a:rPr lang="en-US" dirty="0"/>
              <a:t>March 15 MJO call – announced forum formation and solicited participation</a:t>
            </a:r>
            <a:endParaRPr lang="en-US" sz="1350" dirty="0"/>
          </a:p>
          <a:p>
            <a:pPr lvl="1"/>
            <a:r>
              <a:rPr lang="en-US" dirty="0"/>
              <a:t>May 2 – Initial Forum Call with rollout of forum charter, </a:t>
            </a:r>
            <a:r>
              <a:rPr lang="en-US" dirty="0" err="1"/>
              <a:t>Sharepoint</a:t>
            </a:r>
            <a:r>
              <a:rPr lang="en-US" dirty="0"/>
              <a:t> site and available data/plots.  </a:t>
            </a:r>
            <a:endParaRPr lang="en-US" sz="1350" dirty="0"/>
          </a:p>
          <a:p>
            <a:pPr lvl="2"/>
            <a:r>
              <a:rPr lang="en-US" dirty="0"/>
              <a:t>55 participants from EPA, Environment Canada, National Park Service, MJOs, states and local air agencies. </a:t>
            </a:r>
            <a:endParaRPr lang="en-US" sz="1200" dirty="0"/>
          </a:p>
          <a:p>
            <a:pPr lvl="1"/>
            <a:r>
              <a:rPr lang="en-US" dirty="0"/>
              <a:t>May 30 – Webinar on meteorology and emissions inputs for 2016 beta simulations (Alison Eyth, Zac Adelman, Chris Misenis)</a:t>
            </a:r>
            <a:endParaRPr lang="en-US" sz="1350" dirty="0"/>
          </a:p>
          <a:p>
            <a:pPr lvl="1"/>
            <a:r>
              <a:rPr lang="en-US" dirty="0"/>
              <a:t>Monthly forum meetings are being scheduled starting in June.  At the June meeting we hope to solicit participation and formalize working teams on specific topics of shared interest.</a:t>
            </a:r>
            <a:endParaRPr lang="en-US" sz="1350" dirty="0"/>
          </a:p>
          <a:p>
            <a:endParaRPr lang="en-US" dirty="0"/>
          </a:p>
        </p:txBody>
      </p:sp>
      <p:sp>
        <p:nvSpPr>
          <p:cNvPr id="2" name="Slide Number Placeholder 1">
            <a:extLst>
              <a:ext uri="{FF2B5EF4-FFF2-40B4-BE49-F238E27FC236}">
                <a16:creationId xmlns:a16="http://schemas.microsoft.com/office/drawing/2014/main" id="{955A9721-5BDF-499F-884C-D520B7FF3E12}"/>
              </a:ext>
            </a:extLst>
          </p:cNvPr>
          <p:cNvSpPr>
            <a:spLocks noGrp="1"/>
          </p:cNvSpPr>
          <p:nvPr>
            <p:ph type="sldNum" sz="quarter" idx="12"/>
          </p:nvPr>
        </p:nvSpPr>
        <p:spPr/>
        <p:txBody>
          <a:bodyPr/>
          <a:lstStyle/>
          <a:p>
            <a:fld id="{336AE02D-8F3D-426A-95A9-6BE45FEDBF1B}" type="slidenum">
              <a:rPr lang="en-US" smtClean="0"/>
              <a:t>60</a:t>
            </a:fld>
            <a:endParaRPr lang="en-US"/>
          </a:p>
        </p:txBody>
      </p:sp>
      <p:sp>
        <p:nvSpPr>
          <p:cNvPr id="6" name="Title 5">
            <a:extLst>
              <a:ext uri="{FF2B5EF4-FFF2-40B4-BE49-F238E27FC236}">
                <a16:creationId xmlns:a16="http://schemas.microsoft.com/office/drawing/2014/main" id="{554C51D6-513B-E14E-873C-A3747D0E52BF}"/>
              </a:ext>
            </a:extLst>
          </p:cNvPr>
          <p:cNvSpPr>
            <a:spLocks noGrp="1"/>
          </p:cNvSpPr>
          <p:nvPr>
            <p:ph type="title"/>
          </p:nvPr>
        </p:nvSpPr>
        <p:spPr/>
        <p:txBody>
          <a:bodyPr>
            <a:noAutofit/>
          </a:bodyPr>
          <a:lstStyle/>
          <a:p>
            <a:r>
              <a:rPr lang="en-US" sz="3200" dirty="0">
                <a:solidFill>
                  <a:schemeClr val="accent1">
                    <a:lumMod val="75000"/>
                  </a:schemeClr>
                </a:solidFill>
              </a:rPr>
              <a:t>EPA-State 2016 Model Evaluation Forum </a:t>
            </a:r>
            <a:endParaRPr lang="en-US" sz="3200" dirty="0"/>
          </a:p>
        </p:txBody>
      </p:sp>
    </p:spTree>
    <p:extLst>
      <p:ext uri="{BB962C8B-B14F-4D97-AF65-F5344CB8AC3E}">
        <p14:creationId xmlns:p14="http://schemas.microsoft.com/office/powerpoint/2010/main" val="39010254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B53D3B-FB1F-41BE-89A6-33CB0E48277B}"/>
              </a:ext>
            </a:extLst>
          </p:cNvPr>
          <p:cNvSpPr>
            <a:spLocks noGrp="1"/>
          </p:cNvSpPr>
          <p:nvPr>
            <p:ph idx="1"/>
          </p:nvPr>
        </p:nvSpPr>
        <p:spPr>
          <a:xfrm>
            <a:off x="494840" y="1385505"/>
            <a:ext cx="8039559" cy="4710495"/>
          </a:xfrm>
        </p:spPr>
        <p:txBody>
          <a:bodyPr>
            <a:normAutofit/>
          </a:bodyPr>
          <a:lstStyle/>
          <a:p>
            <a:pPr lvl="0"/>
            <a:r>
              <a:rPr lang="en-US" sz="2000" dirty="0"/>
              <a:t>Disk drive with model inputs and outputs has been sent to the Inter-mountain West Data Warehouse (IWDW)</a:t>
            </a:r>
          </a:p>
          <a:p>
            <a:pPr lvl="0"/>
            <a:r>
              <a:rPr lang="en-US" sz="2000" dirty="0"/>
              <a:t>Extensive work to create and publicly disseminate comprehensive set of model evaluation plots (&gt;50,000 plots)</a:t>
            </a:r>
          </a:p>
          <a:p>
            <a:pPr lvl="1"/>
            <a:r>
              <a:rPr lang="en-US" sz="1600" dirty="0"/>
              <a:t>Plots transferred from EPA to LADCO’s public plot viewer: </a:t>
            </a:r>
            <a:r>
              <a:rPr lang="en-US" sz="1600" u="sng" dirty="0">
                <a:hlinkClick r:id="rId2"/>
              </a:rPr>
              <a:t>https://www.ladco.org/technical/modeling-results/epa-2016-modeling</a:t>
            </a:r>
            <a:endParaRPr lang="en-US" sz="1600" dirty="0"/>
          </a:p>
          <a:p>
            <a:pPr lvl="1"/>
            <a:r>
              <a:rPr lang="en-US" sz="1600" dirty="0"/>
              <a:t>Plots available for ozone, PM species, HNO</a:t>
            </a:r>
            <a:r>
              <a:rPr lang="en-US" sz="1600" baseline="-25000" dirty="0"/>
              <a:t>3</a:t>
            </a:r>
            <a:r>
              <a:rPr lang="en-US" sz="1600" dirty="0"/>
              <a:t>, CO, NO, NO</a:t>
            </a:r>
            <a:r>
              <a:rPr lang="en-US" sz="1600" baseline="-25000" dirty="0"/>
              <a:t>2</a:t>
            </a:r>
            <a:r>
              <a:rPr lang="en-US" sz="1600" dirty="0"/>
              <a:t>, NO</a:t>
            </a:r>
            <a:r>
              <a:rPr lang="en-US" sz="1600" baseline="-25000" dirty="0"/>
              <a:t>x</a:t>
            </a:r>
            <a:r>
              <a:rPr lang="en-US" sz="1600" dirty="0"/>
              <a:t>, NO</a:t>
            </a:r>
            <a:r>
              <a:rPr lang="en-US" sz="1600" baseline="-25000" dirty="0"/>
              <a:t>y</a:t>
            </a:r>
            <a:r>
              <a:rPr lang="en-US" sz="1600" dirty="0"/>
              <a:t>, SO</a:t>
            </a:r>
            <a:r>
              <a:rPr lang="en-US" sz="1600" baseline="-25000" dirty="0"/>
              <a:t>2</a:t>
            </a:r>
            <a:r>
              <a:rPr lang="en-US" sz="1600" dirty="0"/>
              <a:t> split out by NOAA climate region and season</a:t>
            </a:r>
          </a:p>
          <a:p>
            <a:pPr lvl="0"/>
            <a:r>
              <a:rPr lang="en-US" sz="2000" dirty="0"/>
              <a:t>SharePoint site where forum members can access information about the forum, the model simulations, past and upcoming meetings, available data, discussion board, and wiki page</a:t>
            </a:r>
          </a:p>
          <a:p>
            <a:endParaRPr lang="en-US" sz="1800" dirty="0"/>
          </a:p>
        </p:txBody>
      </p:sp>
      <p:sp>
        <p:nvSpPr>
          <p:cNvPr id="2" name="Slide Number Placeholder 1">
            <a:extLst>
              <a:ext uri="{FF2B5EF4-FFF2-40B4-BE49-F238E27FC236}">
                <a16:creationId xmlns:a16="http://schemas.microsoft.com/office/drawing/2014/main" id="{FE8F7CC8-A025-4023-9E5C-22CD1AB40DF5}"/>
              </a:ext>
            </a:extLst>
          </p:cNvPr>
          <p:cNvSpPr>
            <a:spLocks noGrp="1"/>
          </p:cNvSpPr>
          <p:nvPr>
            <p:ph type="sldNum" sz="quarter" idx="12"/>
          </p:nvPr>
        </p:nvSpPr>
        <p:spPr/>
        <p:txBody>
          <a:bodyPr/>
          <a:lstStyle/>
          <a:p>
            <a:fld id="{336AE02D-8F3D-426A-95A9-6BE45FEDBF1B}" type="slidenum">
              <a:rPr lang="en-US" smtClean="0"/>
              <a:t>61</a:t>
            </a:fld>
            <a:endParaRPr lang="en-US"/>
          </a:p>
        </p:txBody>
      </p:sp>
      <p:sp>
        <p:nvSpPr>
          <p:cNvPr id="7" name="Title 5">
            <a:extLst>
              <a:ext uri="{FF2B5EF4-FFF2-40B4-BE49-F238E27FC236}">
                <a16:creationId xmlns:a16="http://schemas.microsoft.com/office/drawing/2014/main" id="{467E1A50-4B70-0142-B9D3-37D0C83334B3}"/>
              </a:ext>
            </a:extLst>
          </p:cNvPr>
          <p:cNvSpPr>
            <a:spLocks noGrp="1"/>
          </p:cNvSpPr>
          <p:nvPr>
            <p:ph type="title"/>
          </p:nvPr>
        </p:nvSpPr>
        <p:spPr>
          <a:xfrm>
            <a:off x="457200" y="274638"/>
            <a:ext cx="8229600" cy="1143000"/>
          </a:xfrm>
        </p:spPr>
        <p:txBody>
          <a:bodyPr>
            <a:noAutofit/>
          </a:bodyPr>
          <a:lstStyle/>
          <a:p>
            <a:r>
              <a:rPr lang="en-US" sz="3200" dirty="0">
                <a:solidFill>
                  <a:schemeClr val="accent1">
                    <a:lumMod val="75000"/>
                  </a:schemeClr>
                </a:solidFill>
              </a:rPr>
              <a:t>EPA-State 2016 Model Evaluation Forum </a:t>
            </a:r>
            <a:endParaRPr lang="en-US" sz="3200" dirty="0"/>
          </a:p>
        </p:txBody>
      </p:sp>
    </p:spTree>
    <p:extLst>
      <p:ext uri="{BB962C8B-B14F-4D97-AF65-F5344CB8AC3E}">
        <p14:creationId xmlns:p14="http://schemas.microsoft.com/office/powerpoint/2010/main" val="6555535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Bef>
                <a:spcPts val="600"/>
              </a:spcBef>
            </a:pPr>
            <a:r>
              <a:rPr lang="en-US" dirty="0"/>
              <a:t>Workgroups will finalize version 1.0 of the 2016 inventory by September 2019; including projections to 2023 and 2028</a:t>
            </a:r>
          </a:p>
          <a:p>
            <a:pPr>
              <a:spcBef>
                <a:spcPts val="1200"/>
              </a:spcBef>
            </a:pPr>
            <a:r>
              <a:rPr lang="en-US" dirty="0"/>
              <a:t>Collecting information on prospective uses of the v1 platform: </a:t>
            </a:r>
            <a:r>
              <a:rPr lang="en-US" b="1" dirty="0"/>
              <a:t>let us know</a:t>
            </a:r>
          </a:p>
          <a:p>
            <a:pPr>
              <a:spcBef>
                <a:spcPts val="1200"/>
              </a:spcBef>
            </a:pPr>
            <a:r>
              <a:rPr lang="en-US" dirty="0"/>
              <a:t>Quarterly outreach calls by the Collaborative to report out on progress: </a:t>
            </a:r>
            <a:r>
              <a:rPr lang="en-US" b="1" dirty="0"/>
              <a:t>mark your calendar</a:t>
            </a:r>
          </a:p>
          <a:p>
            <a:pPr marL="109728" indent="0">
              <a:buNone/>
            </a:pPr>
            <a:endParaRPr lang="en-US" b="1" u="sng" dirty="0"/>
          </a:p>
          <a:p>
            <a:pPr marL="109728" indent="0" algn="ctr">
              <a:buNone/>
            </a:pPr>
            <a:r>
              <a:rPr lang="en-US" b="1" u="sng" dirty="0"/>
              <a:t>Next outreach call:</a:t>
            </a:r>
          </a:p>
          <a:p>
            <a:pPr marL="109728" indent="0" algn="ctr">
              <a:buNone/>
            </a:pPr>
            <a:r>
              <a:rPr lang="en-US" b="1" u="sng" dirty="0"/>
              <a:t>September 26, 2019 at 12:00 Eastern</a:t>
            </a:r>
          </a:p>
        </p:txBody>
      </p:sp>
      <p:sp>
        <p:nvSpPr>
          <p:cNvPr id="3" name="Slide Number Placeholder 2"/>
          <p:cNvSpPr>
            <a:spLocks noGrp="1"/>
          </p:cNvSpPr>
          <p:nvPr>
            <p:ph type="sldNum" sz="quarter" idx="12"/>
          </p:nvPr>
        </p:nvSpPr>
        <p:spPr/>
        <p:txBody>
          <a:bodyPr/>
          <a:lstStyle/>
          <a:p>
            <a:fld id="{61C894BD-DCE2-4A96-A9AF-225BBEAC2A40}" type="slidenum">
              <a:rPr lang="en-US" smtClean="0"/>
              <a:pPr/>
              <a:t>62</a:t>
            </a:fld>
            <a:endParaRPr lang="en-US"/>
          </a:p>
        </p:txBody>
      </p:sp>
      <p:sp>
        <p:nvSpPr>
          <p:cNvPr id="4" name="Title 3"/>
          <p:cNvSpPr>
            <a:spLocks noGrp="1"/>
          </p:cNvSpPr>
          <p:nvPr>
            <p:ph type="title"/>
          </p:nvPr>
        </p:nvSpPr>
        <p:spPr/>
        <p:txBody>
          <a:bodyPr>
            <a:normAutofit fontScale="90000"/>
          </a:bodyPr>
          <a:lstStyle/>
          <a:p>
            <a:r>
              <a:rPr lang="en-US" dirty="0"/>
              <a:t>Inventory Collaborative Next Steps</a:t>
            </a:r>
          </a:p>
        </p:txBody>
      </p:sp>
    </p:spTree>
    <p:extLst>
      <p:ext uri="{BB962C8B-B14F-4D97-AF65-F5344CB8AC3E}">
        <p14:creationId xmlns:p14="http://schemas.microsoft.com/office/powerpoint/2010/main" val="14758192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89929"/>
            <a:ext cx="8382000" cy="5468071"/>
          </a:xfrm>
        </p:spPr>
        <p:txBody>
          <a:bodyPr>
            <a:normAutofit/>
          </a:bodyPr>
          <a:lstStyle/>
          <a:p>
            <a:r>
              <a:rPr lang="en-US" sz="2400" dirty="0"/>
              <a:t>These slides, answers to the questions posed during this webinar, notes: </a:t>
            </a:r>
          </a:p>
          <a:p>
            <a:pPr marL="109728" indent="0" algn="ctr">
              <a:buNone/>
            </a:pPr>
            <a:r>
              <a:rPr lang="en-US" sz="2000" u="sng" dirty="0">
                <a:hlinkClick r:id="rId3"/>
              </a:rPr>
              <a:t>http://views.cira.colostate.edu/wiki/wiki/10198</a:t>
            </a:r>
            <a:endParaRPr lang="en-US" sz="2000" u="sng" dirty="0"/>
          </a:p>
          <a:p>
            <a:r>
              <a:rPr lang="en-US" sz="2400" dirty="0"/>
              <a:t>Main National Inventory Collaborative Wiki includes live workgroup wikis, documentation, calendar:</a:t>
            </a:r>
            <a:endParaRPr lang="en-US" sz="2400" dirty="0">
              <a:hlinkClick r:id="" action="ppaction://noaction"/>
            </a:endParaRPr>
          </a:p>
          <a:p>
            <a:pPr marL="109728" indent="0" algn="ctr">
              <a:buNone/>
            </a:pPr>
            <a:r>
              <a:rPr lang="en-US" sz="2000" dirty="0">
                <a:hlinkClick r:id="rId4"/>
              </a:rPr>
              <a:t>http://views.cira.colostate.edu/wiki/wiki/9169</a:t>
            </a:r>
            <a:endParaRPr lang="en-US" sz="2000" dirty="0"/>
          </a:p>
          <a:p>
            <a:r>
              <a:rPr lang="en-US" sz="2400" dirty="0"/>
              <a:t>LADCO Plot Viewer</a:t>
            </a:r>
            <a:r>
              <a:rPr lang="en-US" sz="2400" dirty="0">
                <a:hlinkClick r:id="rId5"/>
              </a:rPr>
              <a:t> </a:t>
            </a:r>
          </a:p>
          <a:p>
            <a:pPr marL="109728" indent="0" algn="ctr">
              <a:buNone/>
            </a:pPr>
            <a:r>
              <a:rPr lang="en-US" sz="2000" dirty="0">
                <a:hlinkClick r:id="rId5"/>
              </a:rPr>
              <a:t>https://www.ladco.org/technical/modeling-results/2016-inventory-collaborative/</a:t>
            </a:r>
            <a:endParaRPr lang="en-US" sz="2000" dirty="0"/>
          </a:p>
          <a:p>
            <a:r>
              <a:rPr lang="en-US" sz="2400" dirty="0"/>
              <a:t>IWDW Interactive Plotting Tool</a:t>
            </a:r>
          </a:p>
          <a:p>
            <a:pPr marL="109728" indent="0" algn="ctr">
              <a:buNone/>
            </a:pPr>
            <a:r>
              <a:rPr lang="en-US" sz="2000" dirty="0">
                <a:hlinkClick r:id="rId6"/>
              </a:rPr>
              <a:t>http://vibe.cira.colostate.edu/iwdwx/Emissions/2016EMP</a:t>
            </a:r>
            <a:endParaRPr lang="en-US" sz="2000" dirty="0"/>
          </a:p>
          <a:p>
            <a:pPr marL="109728" indent="0">
              <a:buNone/>
            </a:pPr>
            <a:endParaRPr lang="en-US" sz="2400" dirty="0"/>
          </a:p>
          <a:p>
            <a:pPr marL="109728" indent="0">
              <a:buNone/>
            </a:pPr>
            <a:endParaRPr lang="en-US" sz="20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63</a:t>
            </a:fld>
            <a:endParaRPr lang="en-US"/>
          </a:p>
        </p:txBody>
      </p:sp>
      <p:sp>
        <p:nvSpPr>
          <p:cNvPr id="4" name="Title 3"/>
          <p:cNvSpPr>
            <a:spLocks noGrp="1"/>
          </p:cNvSpPr>
          <p:nvPr>
            <p:ph type="title"/>
          </p:nvPr>
        </p:nvSpPr>
        <p:spPr/>
        <p:txBody>
          <a:bodyPr>
            <a:normAutofit/>
          </a:bodyPr>
          <a:lstStyle/>
          <a:p>
            <a:r>
              <a:rPr lang="en-US" dirty="0"/>
              <a:t>Inventory Collaborative Wiki</a:t>
            </a:r>
          </a:p>
        </p:txBody>
      </p:sp>
    </p:spTree>
    <p:extLst>
      <p:ext uri="{BB962C8B-B14F-4D97-AF65-F5344CB8AC3E}">
        <p14:creationId xmlns:p14="http://schemas.microsoft.com/office/powerpoint/2010/main" val="137466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1048"/>
            <a:ext cx="8229600" cy="5026899"/>
          </a:xfrm>
        </p:spPr>
        <p:txBody>
          <a:bodyPr>
            <a:normAutofit fontScale="77500" lnSpcReduction="20000"/>
          </a:bodyPr>
          <a:lstStyle/>
          <a:p>
            <a:pPr>
              <a:lnSpc>
                <a:spcPct val="120000"/>
              </a:lnSpc>
            </a:pPr>
            <a:r>
              <a:rPr lang="en-US" b="1" dirty="0"/>
              <a:t>Release Date: March 13, 2019</a:t>
            </a:r>
          </a:p>
          <a:p>
            <a:pPr lvl="1">
              <a:lnSpc>
                <a:spcPct val="120000"/>
              </a:lnSpc>
            </a:pPr>
            <a:r>
              <a:rPr lang="en-US" dirty="0"/>
              <a:t>See </a:t>
            </a:r>
            <a:r>
              <a:rPr lang="en-US" dirty="0">
                <a:hlinkClick r:id="rId2"/>
              </a:rPr>
              <a:t>http://views.cira.colostate.edu/wiki/wiki/10197</a:t>
            </a:r>
            <a:r>
              <a:rPr lang="en-US" dirty="0"/>
              <a:t> </a:t>
            </a:r>
          </a:p>
          <a:p>
            <a:pPr lvl="1">
              <a:lnSpc>
                <a:spcPct val="120000"/>
              </a:lnSpc>
            </a:pPr>
            <a:r>
              <a:rPr lang="en-US" dirty="0"/>
              <a:t>AQM-ready data and all SMOKE inputs are available from the Intermountain West Data Warehouse (IWDW)</a:t>
            </a:r>
          </a:p>
          <a:p>
            <a:pPr>
              <a:lnSpc>
                <a:spcPct val="120000"/>
              </a:lnSpc>
            </a:pPr>
            <a:r>
              <a:rPr lang="en-US" dirty="0"/>
              <a:t>2016 beta base year release contents</a:t>
            </a:r>
          </a:p>
          <a:p>
            <a:pPr lvl="1">
              <a:lnSpc>
                <a:spcPct val="120000"/>
              </a:lnSpc>
            </a:pPr>
            <a:r>
              <a:rPr lang="en-US" dirty="0"/>
              <a:t>2016 inventories for all anthropogenic sectors, fires, and MEGAN and BEIS3 biogenic emissions</a:t>
            </a:r>
          </a:p>
          <a:p>
            <a:pPr lvl="1">
              <a:lnSpc>
                <a:spcPct val="120000"/>
              </a:lnSpc>
            </a:pPr>
            <a:r>
              <a:rPr lang="en-US" dirty="0"/>
              <a:t>CMAQ and </a:t>
            </a:r>
            <a:r>
              <a:rPr lang="en-US" dirty="0" err="1"/>
              <a:t>CAMx</a:t>
            </a:r>
            <a:r>
              <a:rPr lang="en-US" dirty="0"/>
              <a:t>-ready emissions at 36km and 12km</a:t>
            </a:r>
          </a:p>
          <a:p>
            <a:pPr lvl="1">
              <a:lnSpc>
                <a:spcPct val="120000"/>
              </a:lnSpc>
            </a:pPr>
            <a:r>
              <a:rPr lang="en-US" dirty="0"/>
              <a:t>SMOKE ancillary data and scripts for 2016</a:t>
            </a:r>
          </a:p>
          <a:p>
            <a:pPr lvl="1">
              <a:lnSpc>
                <a:spcPct val="120000"/>
              </a:lnSpc>
            </a:pPr>
            <a:r>
              <a:rPr lang="en-US" dirty="0"/>
              <a:t>Documentation</a:t>
            </a:r>
          </a:p>
          <a:p>
            <a:pPr lvl="1">
              <a:lnSpc>
                <a:spcPct val="120000"/>
              </a:lnSpc>
            </a:pPr>
            <a:r>
              <a:rPr lang="en-US" dirty="0"/>
              <a:t>Interactive charts and maps at IWDW; static charts and maps at LADCO</a:t>
            </a:r>
          </a:p>
          <a:p>
            <a:pPr>
              <a:lnSpc>
                <a:spcPct val="120000"/>
              </a:lnSpc>
            </a:pPr>
            <a:r>
              <a:rPr lang="en-US" dirty="0"/>
              <a:t>2016beta projections to 2023 and 2028 released  to workgroups in April 2019</a:t>
            </a:r>
          </a:p>
          <a:p>
            <a:pPr>
              <a:lnSpc>
                <a:spcPct val="120000"/>
              </a:lnSpc>
            </a:pPr>
            <a:r>
              <a:rPr lang="en-US" dirty="0"/>
              <a:t>Comments collected through May 31, 2019</a:t>
            </a:r>
          </a:p>
        </p:txBody>
      </p:sp>
      <p:sp>
        <p:nvSpPr>
          <p:cNvPr id="3" name="Slide Number Placeholder 2"/>
          <p:cNvSpPr>
            <a:spLocks noGrp="1"/>
          </p:cNvSpPr>
          <p:nvPr>
            <p:ph type="sldNum" sz="quarter" idx="12"/>
          </p:nvPr>
        </p:nvSpPr>
        <p:spPr/>
        <p:txBody>
          <a:bodyPr/>
          <a:lstStyle/>
          <a:p>
            <a:fld id="{61C894BD-DCE2-4A96-A9AF-225BBEAC2A40}" type="slidenum">
              <a:rPr lang="en-US" smtClean="0"/>
              <a:pPr/>
              <a:t>7</a:t>
            </a:fld>
            <a:endParaRPr lang="en-US"/>
          </a:p>
        </p:txBody>
      </p:sp>
      <p:sp>
        <p:nvSpPr>
          <p:cNvPr id="4" name="Title 3"/>
          <p:cNvSpPr>
            <a:spLocks noGrp="1"/>
          </p:cNvSpPr>
          <p:nvPr>
            <p:ph type="title"/>
          </p:nvPr>
        </p:nvSpPr>
        <p:spPr/>
        <p:txBody>
          <a:bodyPr>
            <a:normAutofit/>
          </a:bodyPr>
          <a:lstStyle/>
          <a:p>
            <a:r>
              <a:rPr lang="en-US" dirty="0"/>
              <a:t>2016 beta Release Schedule</a:t>
            </a:r>
          </a:p>
        </p:txBody>
      </p:sp>
    </p:spTree>
    <p:extLst>
      <p:ext uri="{BB962C8B-B14F-4D97-AF65-F5344CB8AC3E}">
        <p14:creationId xmlns:p14="http://schemas.microsoft.com/office/powerpoint/2010/main" val="399521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8</a:t>
            </a:fld>
            <a:endParaRPr lang="en-US"/>
          </a:p>
        </p:txBody>
      </p:sp>
      <p:sp>
        <p:nvSpPr>
          <p:cNvPr id="4" name="Title 3"/>
          <p:cNvSpPr>
            <a:spLocks noGrp="1"/>
          </p:cNvSpPr>
          <p:nvPr>
            <p:ph type="title"/>
          </p:nvPr>
        </p:nvSpPr>
        <p:spPr/>
        <p:txBody>
          <a:bodyPr>
            <a:normAutofit/>
          </a:bodyPr>
          <a:lstStyle/>
          <a:p>
            <a:r>
              <a:rPr lang="en-US" dirty="0"/>
              <a:t>2016beta Known Use Cases</a:t>
            </a:r>
          </a:p>
        </p:txBody>
      </p:sp>
      <p:sp>
        <p:nvSpPr>
          <p:cNvPr id="7" name="Content Placeholder 1">
            <a:extLst>
              <a:ext uri="{FF2B5EF4-FFF2-40B4-BE49-F238E27FC236}">
                <a16:creationId xmlns:a16="http://schemas.microsoft.com/office/drawing/2014/main" id="{DACB4F39-7C4A-FF4B-9D02-51A65B142A4C}"/>
              </a:ext>
            </a:extLst>
          </p:cNvPr>
          <p:cNvSpPr>
            <a:spLocks noGrp="1"/>
          </p:cNvSpPr>
          <p:nvPr>
            <p:ph idx="1"/>
          </p:nvPr>
        </p:nvSpPr>
        <p:spPr>
          <a:xfrm>
            <a:off x="457200" y="1219200"/>
            <a:ext cx="8229600" cy="4926616"/>
          </a:xfrm>
        </p:spPr>
        <p:txBody>
          <a:bodyPr>
            <a:normAutofit fontScale="85000" lnSpcReduction="20000"/>
          </a:bodyPr>
          <a:lstStyle/>
          <a:p>
            <a:pPr>
              <a:lnSpc>
                <a:spcPct val="120000"/>
              </a:lnSpc>
            </a:pPr>
            <a:r>
              <a:rPr lang="en-US" i="1" dirty="0"/>
              <a:t>Some of these may be for ongoing applications and others downloaded beta to review prior to 2016v1</a:t>
            </a:r>
          </a:p>
          <a:p>
            <a:pPr>
              <a:lnSpc>
                <a:spcPct val="120000"/>
              </a:lnSpc>
            </a:pPr>
            <a:r>
              <a:rPr lang="en-US" dirty="0"/>
              <a:t>OTC state modeling (NY)</a:t>
            </a:r>
          </a:p>
          <a:p>
            <a:pPr>
              <a:lnSpc>
                <a:spcPct val="120000"/>
              </a:lnSpc>
            </a:pPr>
            <a:r>
              <a:rPr lang="en-US" dirty="0"/>
              <a:t>SIPs (NC, Clark County, MD)</a:t>
            </a:r>
          </a:p>
          <a:p>
            <a:pPr>
              <a:lnSpc>
                <a:spcPct val="120000"/>
              </a:lnSpc>
            </a:pPr>
            <a:r>
              <a:rPr lang="en-US" dirty="0"/>
              <a:t>Attainment demonstration (Denver)</a:t>
            </a:r>
          </a:p>
          <a:p>
            <a:pPr>
              <a:lnSpc>
                <a:spcPct val="120000"/>
              </a:lnSpc>
            </a:pPr>
            <a:r>
              <a:rPr lang="en-US" dirty="0"/>
              <a:t>Regional haze (Texas, HAQAST, EPA)</a:t>
            </a:r>
          </a:p>
          <a:p>
            <a:pPr>
              <a:lnSpc>
                <a:spcPct val="120000"/>
              </a:lnSpc>
            </a:pPr>
            <a:r>
              <a:rPr lang="en-US" dirty="0"/>
              <a:t>AQ Forecasting system (NOAA ARL)</a:t>
            </a:r>
          </a:p>
          <a:p>
            <a:pPr>
              <a:lnSpc>
                <a:spcPct val="120000"/>
              </a:lnSpc>
            </a:pPr>
            <a:r>
              <a:rPr lang="en-US" dirty="0"/>
              <a:t>EPRI analyses of AQM responsiveness (GA Tech)</a:t>
            </a:r>
          </a:p>
          <a:p>
            <a:pPr>
              <a:lnSpc>
                <a:spcPct val="120000"/>
              </a:lnSpc>
            </a:pPr>
            <a:r>
              <a:rPr lang="en-US" dirty="0"/>
              <a:t>EDF modeling (UNC)</a:t>
            </a:r>
          </a:p>
          <a:p>
            <a:pPr>
              <a:lnSpc>
                <a:spcPct val="120000"/>
              </a:lnSpc>
            </a:pPr>
            <a:r>
              <a:rPr lang="en-US" dirty="0"/>
              <a:t>Other Analyses (CT, Louisville KY, NC State University, Sonoma Tech)</a:t>
            </a:r>
          </a:p>
          <a:p>
            <a:pPr>
              <a:lnSpc>
                <a:spcPct val="120000"/>
              </a:lnSpc>
            </a:pPr>
            <a:r>
              <a:rPr lang="en-US" dirty="0"/>
              <a:t>Post-call survey to request v1 use cases</a:t>
            </a:r>
          </a:p>
        </p:txBody>
      </p:sp>
    </p:spTree>
    <p:extLst>
      <p:ext uri="{BB962C8B-B14F-4D97-AF65-F5344CB8AC3E}">
        <p14:creationId xmlns:p14="http://schemas.microsoft.com/office/powerpoint/2010/main" val="263970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381" y="1295400"/>
            <a:ext cx="8229600" cy="5112548"/>
          </a:xfrm>
        </p:spPr>
        <p:txBody>
          <a:bodyPr>
            <a:normAutofit fontScale="92500" lnSpcReduction="10000"/>
          </a:bodyPr>
          <a:lstStyle/>
          <a:p>
            <a:pPr>
              <a:lnSpc>
                <a:spcPct val="120000"/>
              </a:lnSpc>
            </a:pPr>
            <a:r>
              <a:rPr lang="en-US" sz="2000" dirty="0"/>
              <a:t>EGUs</a:t>
            </a:r>
          </a:p>
          <a:p>
            <a:pPr>
              <a:lnSpc>
                <a:spcPct val="120000"/>
              </a:lnSpc>
            </a:pPr>
            <a:r>
              <a:rPr lang="en-US" sz="2000" dirty="0"/>
              <a:t>Non-EGU Point </a:t>
            </a:r>
          </a:p>
          <a:p>
            <a:pPr>
              <a:lnSpc>
                <a:spcPct val="120000"/>
              </a:lnSpc>
            </a:pPr>
            <a:r>
              <a:rPr lang="en-US" sz="2000" dirty="0"/>
              <a:t>Nonpoint</a:t>
            </a:r>
          </a:p>
          <a:p>
            <a:pPr>
              <a:lnSpc>
                <a:spcPct val="120000"/>
              </a:lnSpc>
            </a:pPr>
            <a:r>
              <a:rPr lang="en-US" sz="2000" dirty="0"/>
              <a:t>Oil and gas sources (point and nonpoint)</a:t>
            </a:r>
          </a:p>
          <a:p>
            <a:pPr>
              <a:lnSpc>
                <a:spcPct val="120000"/>
              </a:lnSpc>
            </a:pPr>
            <a:r>
              <a:rPr lang="en-US" sz="2000" dirty="0"/>
              <a:t>Onroad</a:t>
            </a:r>
          </a:p>
          <a:p>
            <a:pPr>
              <a:lnSpc>
                <a:spcPct val="120000"/>
              </a:lnSpc>
            </a:pPr>
            <a:r>
              <a:rPr lang="en-US" sz="2000" dirty="0"/>
              <a:t>Nonroad</a:t>
            </a:r>
          </a:p>
          <a:p>
            <a:pPr>
              <a:lnSpc>
                <a:spcPct val="120000"/>
              </a:lnSpc>
            </a:pPr>
            <a:r>
              <a:rPr lang="en-US" sz="2000" dirty="0"/>
              <a:t>Rail</a:t>
            </a:r>
          </a:p>
          <a:p>
            <a:pPr>
              <a:lnSpc>
                <a:spcPct val="120000"/>
              </a:lnSpc>
            </a:pPr>
            <a:r>
              <a:rPr lang="en-US" sz="2000" dirty="0"/>
              <a:t>Commercial Marine Vessels (CMV)</a:t>
            </a:r>
          </a:p>
          <a:p>
            <a:pPr>
              <a:lnSpc>
                <a:spcPct val="120000"/>
              </a:lnSpc>
            </a:pPr>
            <a:r>
              <a:rPr lang="en-US" sz="2000" dirty="0" err="1"/>
              <a:t>Biogenics</a:t>
            </a:r>
            <a:endParaRPr lang="en-US" sz="2000" dirty="0"/>
          </a:p>
          <a:p>
            <a:pPr>
              <a:lnSpc>
                <a:spcPct val="120000"/>
              </a:lnSpc>
            </a:pPr>
            <a:r>
              <a:rPr lang="en-US" sz="2000" dirty="0"/>
              <a:t>Fires</a:t>
            </a:r>
          </a:p>
          <a:p>
            <a:pPr>
              <a:lnSpc>
                <a:spcPct val="120000"/>
              </a:lnSpc>
            </a:pPr>
            <a:r>
              <a:rPr lang="en-US" sz="2000" dirty="0"/>
              <a:t>Modeling</a:t>
            </a:r>
          </a:p>
          <a:p>
            <a:pPr>
              <a:lnSpc>
                <a:spcPct val="120000"/>
              </a:lnSpc>
            </a:pPr>
            <a:r>
              <a:rPr lang="en-US" sz="2000" dirty="0"/>
              <a:t>Wrap up</a:t>
            </a:r>
          </a:p>
          <a:p>
            <a:pPr>
              <a:lnSpc>
                <a:spcPct val="120000"/>
              </a:lnSpc>
            </a:pPr>
            <a:r>
              <a:rPr lang="en-US" sz="1800" dirty="0"/>
              <a:t>Wiki has more information and notes from each workgroup</a:t>
            </a:r>
          </a:p>
          <a:p>
            <a:pPr lvl="1">
              <a:lnSpc>
                <a:spcPct val="120000"/>
              </a:lnSpc>
            </a:pPr>
            <a:r>
              <a:rPr lang="en-US" sz="1600" dirty="0">
                <a:hlinkClick r:id="rId2"/>
              </a:rPr>
              <a:t>http://views.cira.colostate.edu/wiki/wiki/9169</a:t>
            </a:r>
            <a:r>
              <a:rPr lang="en-US" sz="1600" dirty="0"/>
              <a:t> </a:t>
            </a:r>
            <a:endParaRPr lang="en-US" sz="1800" dirty="0"/>
          </a:p>
          <a:p>
            <a:pPr>
              <a:lnSpc>
                <a:spcPct val="120000"/>
              </a:lnSpc>
            </a:pPr>
            <a:endParaRPr lang="en-US" sz="20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9</a:t>
            </a:fld>
            <a:endParaRPr lang="en-US"/>
          </a:p>
        </p:txBody>
      </p:sp>
      <p:sp>
        <p:nvSpPr>
          <p:cNvPr id="4" name="Title 3"/>
          <p:cNvSpPr>
            <a:spLocks noGrp="1"/>
          </p:cNvSpPr>
          <p:nvPr>
            <p:ph type="title"/>
          </p:nvPr>
        </p:nvSpPr>
        <p:spPr/>
        <p:txBody>
          <a:bodyPr>
            <a:normAutofit fontScale="90000"/>
          </a:bodyPr>
          <a:lstStyle/>
          <a:p>
            <a:r>
              <a:rPr lang="en-US" dirty="0"/>
              <a:t>Collaborative Workgroup Reports</a:t>
            </a:r>
          </a:p>
        </p:txBody>
      </p:sp>
    </p:spTree>
    <p:extLst>
      <p:ext uri="{BB962C8B-B14F-4D97-AF65-F5344CB8AC3E}">
        <p14:creationId xmlns:p14="http://schemas.microsoft.com/office/powerpoint/2010/main" val="2672948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79BA03B-6F19-4BC3-97AA-69755011708C}">
  <ds:schemaRefs>
    <ds:schemaRef ds:uri="ESRI.ArcGIS.Mapping.OfficeIntegration.PowerPointInfo"/>
  </ds:schemaRefs>
</ds:datastoreItem>
</file>

<file path=customXml/itemProps10.xml><?xml version="1.0" encoding="utf-8"?>
<ds:datastoreItem xmlns:ds="http://schemas.openxmlformats.org/officeDocument/2006/customXml" ds:itemID="{662D36E8-DE20-4AED-9940-69A0BE2D84E7}">
  <ds:schemaRefs>
    <ds:schemaRef ds:uri="ESRI.ArcGIS.Mapping.OfficeIntegration.PowerPointInfo"/>
  </ds:schemaRefs>
</ds:datastoreItem>
</file>

<file path=customXml/itemProps2.xml><?xml version="1.0" encoding="utf-8"?>
<ds:datastoreItem xmlns:ds="http://schemas.openxmlformats.org/officeDocument/2006/customXml" ds:itemID="{FC9053D9-C5D6-4FA8-971A-7CD6A31946BF}">
  <ds:schemaRefs>
    <ds:schemaRef ds:uri="ESRI.ArcGIS.Mapping.OfficeIntegration.PowerPointInfo"/>
  </ds:schemaRefs>
</ds:datastoreItem>
</file>

<file path=customXml/itemProps3.xml><?xml version="1.0" encoding="utf-8"?>
<ds:datastoreItem xmlns:ds="http://schemas.openxmlformats.org/officeDocument/2006/customXml" ds:itemID="{50CD9E59-0B5A-4413-9F50-14761092B7E1}">
  <ds:schemaRefs>
    <ds:schemaRef ds:uri="ESRI.ArcGIS.Mapping.OfficeIntegration.PowerPointInfo"/>
  </ds:schemaRefs>
</ds:datastoreItem>
</file>

<file path=customXml/itemProps4.xml><?xml version="1.0" encoding="utf-8"?>
<ds:datastoreItem xmlns:ds="http://schemas.openxmlformats.org/officeDocument/2006/customXml" ds:itemID="{09C2ADAA-D1E9-443F-BA2E-587A4C45A725}">
  <ds:schemaRefs>
    <ds:schemaRef ds:uri="ESRI.ArcGIS.Mapping.OfficeIntegration.PowerPointInfo"/>
  </ds:schemaRefs>
</ds:datastoreItem>
</file>

<file path=customXml/itemProps5.xml><?xml version="1.0" encoding="utf-8"?>
<ds:datastoreItem xmlns:ds="http://schemas.openxmlformats.org/officeDocument/2006/customXml" ds:itemID="{0FA887BC-D6B5-4022-837F-C817896A9DD6}">
  <ds:schemaRefs>
    <ds:schemaRef ds:uri="ESRI.ArcGIS.Mapping.OfficeIntegration.PowerPointInfo"/>
  </ds:schemaRefs>
</ds:datastoreItem>
</file>

<file path=customXml/itemProps6.xml><?xml version="1.0" encoding="utf-8"?>
<ds:datastoreItem xmlns:ds="http://schemas.openxmlformats.org/officeDocument/2006/customXml" ds:itemID="{348D4CD6-20DA-40AF-ABE9-8B3D566D5421}">
  <ds:schemaRefs>
    <ds:schemaRef ds:uri="ESRI.ArcGIS.Mapping.OfficeIntegration.PowerPointInfo"/>
  </ds:schemaRefs>
</ds:datastoreItem>
</file>

<file path=customXml/itemProps7.xml><?xml version="1.0" encoding="utf-8"?>
<ds:datastoreItem xmlns:ds="http://schemas.openxmlformats.org/officeDocument/2006/customXml" ds:itemID="{DCD52D16-A077-4697-8ADB-C282764ACC9F}">
  <ds:schemaRefs>
    <ds:schemaRef ds:uri="ESRI.ArcGIS.Mapping.OfficeIntegration.PowerPointInfo"/>
  </ds:schemaRefs>
</ds:datastoreItem>
</file>

<file path=customXml/itemProps8.xml><?xml version="1.0" encoding="utf-8"?>
<ds:datastoreItem xmlns:ds="http://schemas.openxmlformats.org/officeDocument/2006/customXml" ds:itemID="{2B21FB2C-A92A-4687-85DF-96D4D6452A1C}">
  <ds:schemaRefs>
    <ds:schemaRef ds:uri="ESRI.ArcGIS.Mapping.OfficeIntegration.PowerPointInfo"/>
  </ds:schemaRefs>
</ds:datastoreItem>
</file>

<file path=customXml/itemProps9.xml><?xml version="1.0" encoding="utf-8"?>
<ds:datastoreItem xmlns:ds="http://schemas.openxmlformats.org/officeDocument/2006/customXml" ds:itemID="{72910EF0-F426-475D-8079-DA53016E7EB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Concourse</Template>
  <TotalTime>60077</TotalTime>
  <Words>4736</Words>
  <Application>Microsoft Macintosh PowerPoint</Application>
  <PresentationFormat>On-screen Show (4:3)</PresentationFormat>
  <Paragraphs>637</Paragraphs>
  <Slides>63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Calibri</vt:lpstr>
      <vt:lpstr>Lucida Sans</vt:lpstr>
      <vt:lpstr>Lucida Sans Unicode</vt:lpstr>
      <vt:lpstr>Rambla</vt:lpstr>
      <vt:lpstr>Times New Roman</vt:lpstr>
      <vt:lpstr>Verdana</vt:lpstr>
      <vt:lpstr>Wingdings 2</vt:lpstr>
      <vt:lpstr>Wingdings 3</vt:lpstr>
      <vt:lpstr>Concourse</vt:lpstr>
      <vt:lpstr>Quarterly Update on the National Inventory Collaborative</vt:lpstr>
      <vt:lpstr>Webinar Ground Rules: Questions?</vt:lpstr>
      <vt:lpstr>Overview of the Platform Collaborative</vt:lpstr>
      <vt:lpstr>2016 EMP Schedule</vt:lpstr>
      <vt:lpstr>Organizational Structure</vt:lpstr>
      <vt:lpstr>Objectives of Today’s Webinar</vt:lpstr>
      <vt:lpstr>2016 beta Release Schedule</vt:lpstr>
      <vt:lpstr>2016beta Known Use Cases</vt:lpstr>
      <vt:lpstr>Collaborative Workgroup Reports</vt:lpstr>
      <vt:lpstr>Electricity Generating  Units (EGU) Workgroup</vt:lpstr>
      <vt:lpstr>EGU Workgroup: 2016v1</vt:lpstr>
      <vt:lpstr>EGU Workgroup: ERTAC-EGU</vt:lpstr>
      <vt:lpstr>EGU Workgroup: ERTAC-EGU</vt:lpstr>
      <vt:lpstr>EGU Workgroup: IPM</vt:lpstr>
      <vt:lpstr>Western U.S. EGU Inventory</vt:lpstr>
      <vt:lpstr>Non-EGU Point Workgroup</vt:lpstr>
      <vt:lpstr>Non-EGU Point Workgroup</vt:lpstr>
      <vt:lpstr>Non-EGU Point Workgroup</vt:lpstr>
      <vt:lpstr>NonPoint Workgroup</vt:lpstr>
      <vt:lpstr>NonPoint Workgroup</vt:lpstr>
      <vt:lpstr>PowerPoint Presentation</vt:lpstr>
      <vt:lpstr>NonPoint Workgroup</vt:lpstr>
      <vt:lpstr>Oil and Gas Workgroup</vt:lpstr>
      <vt:lpstr>Oil and Gas Emissions Workgroup</vt:lpstr>
      <vt:lpstr>Oil and Gas Emissions Workgroup</vt:lpstr>
      <vt:lpstr>Oil and Gas Emissions Workgroup</vt:lpstr>
      <vt:lpstr>Western U.S. Oil and Gas Inventory Work</vt:lpstr>
      <vt:lpstr>Onroad Mobile Workgroup</vt:lpstr>
      <vt:lpstr>Onroad Beta Recap</vt:lpstr>
      <vt:lpstr>2016 Beta U.S. Onroad Emissions</vt:lpstr>
      <vt:lpstr>Onroad Workgroup: 2016v1</vt:lpstr>
      <vt:lpstr>New Onroad Data for 2016v1 </vt:lpstr>
      <vt:lpstr>Representative County Analysis</vt:lpstr>
      <vt:lpstr>2016v1 Representative Counties</vt:lpstr>
      <vt:lpstr>Vehicle Populations by Age</vt:lpstr>
      <vt:lpstr>Nonroad Mobile Workgroup</vt:lpstr>
      <vt:lpstr>Nonroad Workgroup: 2016v1</vt:lpstr>
      <vt:lpstr>Nonroad Workgroup: 2016v1</vt:lpstr>
      <vt:lpstr>Nonroad Workgroup: 2016v1</vt:lpstr>
      <vt:lpstr>Nonroad Workgroup: 2016v1</vt:lpstr>
      <vt:lpstr>Rail Workgroup </vt:lpstr>
      <vt:lpstr>Rail Workgroup: 2016v1</vt:lpstr>
      <vt:lpstr>Rail Workgroup: 2016v1</vt:lpstr>
      <vt:lpstr>Commercial Marine Vessel (CMV) Workgroup</vt:lpstr>
      <vt:lpstr>Marine Workgroup: 2016v1</vt:lpstr>
      <vt:lpstr>Marine Workgroup: 2016v1</vt:lpstr>
      <vt:lpstr>Marine Workgroup: 2016v1</vt:lpstr>
      <vt:lpstr>Marine Workgroup: 2016v1</vt:lpstr>
      <vt:lpstr>Biogenic Workgroup</vt:lpstr>
      <vt:lpstr>Biogenic Emissions Workgroup</vt:lpstr>
      <vt:lpstr>Biogenic Emissions Workgroup</vt:lpstr>
      <vt:lpstr>Fires Workgroup</vt:lpstr>
      <vt:lpstr>Fires Emissions Workgroup</vt:lpstr>
      <vt:lpstr>Fires Emissions Workgroup</vt:lpstr>
      <vt:lpstr>International Emissions</vt:lpstr>
      <vt:lpstr>Emissions Modeling Workgroup</vt:lpstr>
      <vt:lpstr>Emissions Modeling Workgroup</vt:lpstr>
      <vt:lpstr>Emissions Modeling Workgroup</vt:lpstr>
      <vt:lpstr>Emissions Modeling Workgroup</vt:lpstr>
      <vt:lpstr>EPA-State 2016 Model Evaluation Forum </vt:lpstr>
      <vt:lpstr>EPA-State 2016 Model Evaluation Forum </vt:lpstr>
      <vt:lpstr>Inventory Collaborative Next Steps</vt:lpstr>
      <vt:lpstr>Inventory Collaborative Wiki</vt:lpstr>
    </vt:vector>
  </TitlesOfParts>
  <Company>US-EPA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Houyoux</dc:creator>
  <cp:lastModifiedBy>Zac Adelman</cp:lastModifiedBy>
  <cp:revision>1162</cp:revision>
  <cp:lastPrinted>2017-12-04T21:57:59Z</cp:lastPrinted>
  <dcterms:created xsi:type="dcterms:W3CDTF">2011-06-13T20:10:16Z</dcterms:created>
  <dcterms:modified xsi:type="dcterms:W3CDTF">2019-06-26T20:47:23Z</dcterms:modified>
</cp:coreProperties>
</file>